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jp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2796539" y="2860548"/>
            <a:ext cx="5059679" cy="2865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3290315" y="2833116"/>
            <a:ext cx="4190999" cy="2865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3764279" y="2851404"/>
            <a:ext cx="3843528" cy="2846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4375403" y="2833116"/>
            <a:ext cx="4024884" cy="2825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3609695" y="2005844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3046476" y="1735835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3246120" y="1958339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8" y="0"/>
                </a:lnTo>
                <a:lnTo>
                  <a:pt x="246888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79418" y="1403019"/>
            <a:ext cx="5233162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5067300" y="2628900"/>
            <a:ext cx="4078224" cy="30586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2592323" y="2692907"/>
            <a:ext cx="2474976" cy="30662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3522598" y="2028685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44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2959607" y="1758695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5" y="0"/>
                </a:lnTo>
                <a:lnTo>
                  <a:pt x="364235" y="362711"/>
                </a:lnTo>
                <a:lnTo>
                  <a:pt x="0" y="362711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3159251" y="1981200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95333" y="1446568"/>
            <a:ext cx="6001333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08605" y="2650832"/>
            <a:ext cx="6974789" cy="2878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89039" y="6180632"/>
            <a:ext cx="1042035" cy="361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12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g"/><Relationship Id="rId3" Type="http://schemas.openxmlformats.org/officeDocument/2006/relationships/image" Target="../media/image12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Relationship Id="rId4" Type="http://schemas.openxmlformats.org/officeDocument/2006/relationships/image" Target="../media/image26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g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g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29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g"/><Relationship Id="rId3" Type="http://schemas.openxmlformats.org/officeDocument/2006/relationships/image" Target="../media/image12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2.jpg"/><Relationship Id="rId4" Type="http://schemas.openxmlformats.org/officeDocument/2006/relationships/image" Target="../media/image33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image" Target="../media/image37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jpg"/><Relationship Id="rId5" Type="http://schemas.openxmlformats.org/officeDocument/2006/relationships/image" Target="../media/image45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jpg"/><Relationship Id="rId3" Type="http://schemas.openxmlformats.org/officeDocument/2006/relationships/image" Target="../media/image49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36.jpg"/><Relationship Id="rId4" Type="http://schemas.openxmlformats.org/officeDocument/2006/relationships/image" Target="../media/image54.jpg"/><Relationship Id="rId5" Type="http://schemas.openxmlformats.org/officeDocument/2006/relationships/image" Target="../media/image55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Relationship Id="rId3" Type="http://schemas.openxmlformats.org/officeDocument/2006/relationships/image" Target="../media/image22.jpg"/><Relationship Id="rId4" Type="http://schemas.openxmlformats.org/officeDocument/2006/relationships/image" Target="../media/image24.jpg"/><Relationship Id="rId5" Type="http://schemas.openxmlformats.org/officeDocument/2006/relationships/image" Target="../media/image57.jpg"/><Relationship Id="rId6" Type="http://schemas.openxmlformats.org/officeDocument/2006/relationships/image" Target="../media/image58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jpg"/><Relationship Id="rId5" Type="http://schemas.openxmlformats.org/officeDocument/2006/relationships/image" Target="../media/image15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41398" y="805497"/>
            <a:ext cx="41402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FFFF"/>
                </a:solidFill>
                <a:latin typeface="微软雅黑"/>
                <a:cs typeface="微软雅黑"/>
              </a:rPr>
              <a:t>国家中小学课程资源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3311" y="2830067"/>
            <a:ext cx="409956" cy="466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120582" y="2073452"/>
            <a:ext cx="7950834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b="1">
                <a:solidFill>
                  <a:srgbClr val="FFFFFF"/>
                </a:solidFill>
                <a:latin typeface="微软雅黑"/>
                <a:cs typeface="微软雅黑"/>
              </a:rPr>
              <a:t>电磁感应现象及应用</a:t>
            </a: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（第二课时</a:t>
            </a:r>
            <a:r>
              <a:rPr dirty="0" sz="3200" spc="5" b="1">
                <a:solidFill>
                  <a:srgbClr val="FFFFFF"/>
                </a:solidFill>
                <a:latin typeface="微软雅黑"/>
                <a:cs typeface="微软雅黑"/>
              </a:rPr>
              <a:t>）</a:t>
            </a:r>
            <a:endParaRPr sz="3200">
              <a:latin typeface="微软雅黑"/>
              <a:cs typeface="微软雅黑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834705" y="3569668"/>
          <a:ext cx="8800465" cy="9728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0575"/>
                <a:gridCol w="1343025"/>
                <a:gridCol w="4126865"/>
              </a:tblGrid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ts val="3315"/>
                        </a:lnSpc>
                        <a:tabLst>
                          <a:tab pos="745490" algn="l"/>
                        </a:tabLst>
                      </a:pPr>
                      <a:r>
                        <a:rPr dirty="0" sz="2800" spc="-1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年	</a:t>
                      </a:r>
                      <a:r>
                        <a:rPr dirty="0" sz="280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级：高</a:t>
                      </a:r>
                      <a:r>
                        <a:rPr dirty="0" sz="2800" spc="-1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二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70815">
                        <a:lnSpc>
                          <a:spcPts val="3315"/>
                        </a:lnSpc>
                      </a:pPr>
                      <a:r>
                        <a:rPr dirty="0" sz="280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ts val="3315"/>
                        </a:lnSpc>
                      </a:pPr>
                      <a:r>
                        <a:rPr dirty="0" sz="280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科：物理（人教版</a:t>
                      </a:r>
                      <a:r>
                        <a:rPr dirty="0" sz="2800" spc="-1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）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</a:tr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主讲人：董立</a:t>
                      </a:r>
                      <a:r>
                        <a:rPr dirty="0" sz="2800" spc="-1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芳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r" marR="17462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校：北京市第一六一中</a:t>
                      </a:r>
                      <a:r>
                        <a:rPr dirty="0" sz="2800" spc="-1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10839" y="2081783"/>
            <a:ext cx="6585204" cy="3717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39651" y="1509814"/>
            <a:ext cx="15519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华文楷体"/>
                <a:cs typeface="华文楷体"/>
              </a:rPr>
              <a:t>磁通量变</a:t>
            </a:r>
            <a:r>
              <a:rPr dirty="0" sz="2400" spc="-5" b="1" i="1">
                <a:latin typeface="华文楷体"/>
                <a:cs typeface="华文楷体"/>
              </a:rPr>
              <a:t>化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04671" y="1509814"/>
            <a:ext cx="18573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华文楷体"/>
                <a:cs typeface="华文楷体"/>
              </a:rPr>
              <a:t>产生感应电</a:t>
            </a:r>
            <a:r>
              <a:rPr dirty="0" sz="2400" spc="-5" b="1" i="1">
                <a:latin typeface="华文楷体"/>
                <a:cs typeface="华文楷体"/>
              </a:rPr>
              <a:t>流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81600" y="1662798"/>
            <a:ext cx="250367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249883" y="1662798"/>
            <a:ext cx="250367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320808" y="3004261"/>
            <a:ext cx="635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2709B6"/>
                </a:solidFill>
                <a:latin typeface="华文楷体"/>
                <a:cs typeface="华文楷体"/>
              </a:rPr>
              <a:t>线</a:t>
            </a:r>
            <a:r>
              <a:rPr dirty="0" sz="2400" spc="-5" b="1" i="1">
                <a:solidFill>
                  <a:srgbClr val="2709B6"/>
                </a:solidFill>
                <a:latin typeface="华文楷体"/>
                <a:cs typeface="华文楷体"/>
              </a:rPr>
              <a:t>圈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74045" y="3296856"/>
            <a:ext cx="934719" cy="606425"/>
          </a:xfrm>
          <a:custGeom>
            <a:avLst/>
            <a:gdLst/>
            <a:ahLst/>
            <a:cxnLst/>
            <a:rect l="l" t="t" r="r" b="b"/>
            <a:pathLst>
              <a:path w="934720" h="606425">
                <a:moveTo>
                  <a:pt x="914400" y="606183"/>
                </a:moveTo>
                <a:lnTo>
                  <a:pt x="0" y="32270"/>
                </a:lnTo>
                <a:lnTo>
                  <a:pt x="20256" y="0"/>
                </a:lnTo>
                <a:lnTo>
                  <a:pt x="934656" y="573913"/>
                </a:lnTo>
                <a:lnTo>
                  <a:pt x="914400" y="606183"/>
                </a:lnTo>
                <a:close/>
              </a:path>
            </a:pathLst>
          </a:custGeom>
          <a:solidFill>
            <a:srgbClr val="2709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20251" y="1509814"/>
            <a:ext cx="2306320" cy="10547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华文楷体"/>
                <a:cs typeface="华文楷体"/>
              </a:rPr>
              <a:t>实验</a:t>
            </a:r>
            <a:r>
              <a:rPr dirty="0" sz="2400" spc="-5" b="1" i="1">
                <a:latin typeface="华文楷体"/>
                <a:cs typeface="华文楷体"/>
              </a:rPr>
              <a:t>2</a:t>
            </a:r>
            <a:r>
              <a:rPr dirty="0" sz="2400" b="1" i="1">
                <a:latin typeface="华文楷体"/>
                <a:cs typeface="华文楷体"/>
              </a:rPr>
              <a:t>：夹角变</a:t>
            </a:r>
            <a:r>
              <a:rPr dirty="0" sz="2400" spc="-5" b="1" i="1">
                <a:latin typeface="华文楷体"/>
                <a:cs typeface="华文楷体"/>
              </a:rPr>
              <a:t>化</a:t>
            </a:r>
            <a:endParaRPr sz="2400">
              <a:latin typeface="华文楷体"/>
              <a:cs typeface="华文楷体"/>
            </a:endParaRPr>
          </a:p>
          <a:p>
            <a:pPr marL="612775">
              <a:lnSpc>
                <a:spcPct val="100000"/>
              </a:lnSpc>
              <a:spcBef>
                <a:spcPts val="2345"/>
              </a:spcBef>
            </a:pPr>
            <a:r>
              <a:rPr dirty="0" sz="2400" b="1" i="1">
                <a:solidFill>
                  <a:srgbClr val="2709B6"/>
                </a:solidFill>
                <a:latin typeface="华文楷体"/>
                <a:cs typeface="华文楷体"/>
              </a:rPr>
              <a:t>电磁</a:t>
            </a:r>
            <a:r>
              <a:rPr dirty="0" sz="2400" spc="-5" b="1" i="1">
                <a:solidFill>
                  <a:srgbClr val="2709B6"/>
                </a:solidFill>
                <a:latin typeface="华文楷体"/>
                <a:cs typeface="华文楷体"/>
              </a:rPr>
              <a:t>铁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36884" y="2484602"/>
            <a:ext cx="853440" cy="438150"/>
          </a:xfrm>
          <a:custGeom>
            <a:avLst/>
            <a:gdLst/>
            <a:ahLst/>
            <a:cxnLst/>
            <a:rect l="l" t="t" r="r" b="b"/>
            <a:pathLst>
              <a:path w="853439" h="438150">
                <a:moveTo>
                  <a:pt x="836434" y="438010"/>
                </a:moveTo>
                <a:lnTo>
                  <a:pt x="0" y="34302"/>
                </a:lnTo>
                <a:lnTo>
                  <a:pt x="16560" y="0"/>
                </a:lnTo>
                <a:lnTo>
                  <a:pt x="852995" y="403694"/>
                </a:lnTo>
                <a:lnTo>
                  <a:pt x="836434" y="438010"/>
                </a:lnTo>
                <a:close/>
              </a:path>
            </a:pathLst>
          </a:custGeom>
          <a:solidFill>
            <a:srgbClr val="2709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0444" y="2031492"/>
            <a:ext cx="6690359" cy="3764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644063" y="1509814"/>
            <a:ext cx="23063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华文楷体"/>
                <a:cs typeface="华文楷体"/>
              </a:rPr>
              <a:t>实验</a:t>
            </a:r>
            <a:r>
              <a:rPr dirty="0" sz="2400" spc="-5" b="1" i="1">
                <a:latin typeface="华文楷体"/>
                <a:cs typeface="华文楷体"/>
              </a:rPr>
              <a:t>2</a:t>
            </a:r>
            <a:r>
              <a:rPr dirty="0" sz="2400" b="1" i="1">
                <a:latin typeface="华文楷体"/>
                <a:cs typeface="华文楷体"/>
              </a:rPr>
              <a:t>：夹角变</a:t>
            </a:r>
            <a:r>
              <a:rPr dirty="0" sz="2400" spc="-5" b="1" i="1">
                <a:latin typeface="华文楷体"/>
                <a:cs typeface="华文楷体"/>
              </a:rPr>
              <a:t>化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3463" y="1509814"/>
            <a:ext cx="15519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华文楷体"/>
                <a:cs typeface="华文楷体"/>
              </a:rPr>
              <a:t>磁通量变</a:t>
            </a:r>
            <a:r>
              <a:rPr dirty="0" sz="2400" spc="-5" b="1" i="1">
                <a:latin typeface="华文楷体"/>
                <a:cs typeface="华文楷体"/>
              </a:rPr>
              <a:t>化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528483" y="1509814"/>
            <a:ext cx="185737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华文楷体"/>
                <a:cs typeface="华文楷体"/>
              </a:rPr>
              <a:t>产生感应电</a:t>
            </a:r>
            <a:r>
              <a:rPr dirty="0" sz="2400" spc="-5" b="1" i="1">
                <a:latin typeface="华文楷体"/>
                <a:cs typeface="华文楷体"/>
              </a:rPr>
              <a:t>流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05400" y="1662798"/>
            <a:ext cx="250367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173683" y="1662798"/>
            <a:ext cx="250380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3449" y="1425867"/>
            <a:ext cx="50552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电磁感应现象的应用—</a:t>
            </a:r>
            <a:r>
              <a:rPr dirty="0" sz="3200"/>
              <a:t>发电</a:t>
            </a:r>
            <a:r>
              <a:rPr dirty="0" sz="3200" spc="5"/>
              <a:t>机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100116" y="4222483"/>
            <a:ext cx="635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2709B6"/>
                </a:solidFill>
                <a:latin typeface="华文楷体"/>
                <a:cs typeface="华文楷体"/>
              </a:rPr>
              <a:t>线</a:t>
            </a:r>
            <a:r>
              <a:rPr dirty="0" sz="2400" spc="-5" b="1" i="1">
                <a:solidFill>
                  <a:srgbClr val="2709B6"/>
                </a:solidFill>
                <a:latin typeface="华文楷体"/>
                <a:cs typeface="华文楷体"/>
              </a:rPr>
              <a:t>圈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62828" y="4128935"/>
            <a:ext cx="663575" cy="344805"/>
          </a:xfrm>
          <a:custGeom>
            <a:avLst/>
            <a:gdLst/>
            <a:ahLst/>
            <a:cxnLst/>
            <a:rect l="l" t="t" r="r" b="b"/>
            <a:pathLst>
              <a:path w="663575" h="344804">
                <a:moveTo>
                  <a:pt x="16497" y="344728"/>
                </a:moveTo>
                <a:lnTo>
                  <a:pt x="0" y="310388"/>
                </a:lnTo>
                <a:lnTo>
                  <a:pt x="646531" y="0"/>
                </a:lnTo>
                <a:lnTo>
                  <a:pt x="663028" y="34340"/>
                </a:lnTo>
                <a:lnTo>
                  <a:pt x="16497" y="344728"/>
                </a:lnTo>
                <a:close/>
              </a:path>
            </a:pathLst>
          </a:custGeom>
          <a:solidFill>
            <a:srgbClr val="2709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849810" y="2516885"/>
            <a:ext cx="635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2709B6"/>
                </a:solidFill>
                <a:latin typeface="华文楷体"/>
                <a:cs typeface="华文楷体"/>
              </a:rPr>
              <a:t>磁</a:t>
            </a:r>
            <a:r>
              <a:rPr dirty="0" sz="2400" spc="-5" b="1" i="1">
                <a:solidFill>
                  <a:srgbClr val="2709B6"/>
                </a:solidFill>
                <a:latin typeface="华文楷体"/>
                <a:cs typeface="华文楷体"/>
              </a:rPr>
              <a:t>体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59207" y="2954642"/>
            <a:ext cx="63500" cy="848994"/>
          </a:xfrm>
          <a:custGeom>
            <a:avLst/>
            <a:gdLst/>
            <a:ahLst/>
            <a:cxnLst/>
            <a:rect l="l" t="t" r="r" b="b"/>
            <a:pathLst>
              <a:path w="63500" h="848995">
                <a:moveTo>
                  <a:pt x="38087" y="848423"/>
                </a:moveTo>
                <a:lnTo>
                  <a:pt x="0" y="847293"/>
                </a:lnTo>
                <a:lnTo>
                  <a:pt x="25107" y="0"/>
                </a:lnTo>
                <a:lnTo>
                  <a:pt x="63195" y="1130"/>
                </a:lnTo>
                <a:lnTo>
                  <a:pt x="38087" y="848423"/>
                </a:lnTo>
                <a:close/>
              </a:path>
            </a:pathLst>
          </a:custGeom>
          <a:solidFill>
            <a:srgbClr val="2709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77418" y="3094126"/>
            <a:ext cx="1309370" cy="346710"/>
          </a:xfrm>
          <a:custGeom>
            <a:avLst/>
            <a:gdLst/>
            <a:ahLst/>
            <a:cxnLst/>
            <a:rect l="l" t="t" r="r" b="b"/>
            <a:pathLst>
              <a:path w="1309370" h="346710">
                <a:moveTo>
                  <a:pt x="8826" y="346481"/>
                </a:moveTo>
                <a:lnTo>
                  <a:pt x="0" y="309410"/>
                </a:lnTo>
                <a:lnTo>
                  <a:pt x="1299933" y="0"/>
                </a:lnTo>
                <a:lnTo>
                  <a:pt x="1308760" y="37058"/>
                </a:lnTo>
                <a:lnTo>
                  <a:pt x="8826" y="346481"/>
                </a:lnTo>
                <a:close/>
              </a:path>
            </a:pathLst>
          </a:custGeom>
          <a:solidFill>
            <a:srgbClr val="2709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51011" y="3921848"/>
            <a:ext cx="55880" cy="380365"/>
          </a:xfrm>
          <a:custGeom>
            <a:avLst/>
            <a:gdLst/>
            <a:ahLst/>
            <a:cxnLst/>
            <a:rect l="l" t="t" r="r" b="b"/>
            <a:pathLst>
              <a:path w="55879" h="380364">
                <a:moveTo>
                  <a:pt x="38061" y="380339"/>
                </a:moveTo>
                <a:lnTo>
                  <a:pt x="0" y="378574"/>
                </a:lnTo>
                <a:lnTo>
                  <a:pt x="17576" y="0"/>
                </a:lnTo>
                <a:lnTo>
                  <a:pt x="55625" y="1765"/>
                </a:lnTo>
                <a:lnTo>
                  <a:pt x="38061" y="380339"/>
                </a:lnTo>
                <a:close/>
              </a:path>
            </a:pathLst>
          </a:custGeom>
          <a:solidFill>
            <a:srgbClr val="2709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174596" y="2830436"/>
            <a:ext cx="702945" cy="1002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2709B6"/>
                </a:solidFill>
                <a:latin typeface="华文楷体"/>
                <a:cs typeface="华文楷体"/>
              </a:rPr>
              <a:t>皮</a:t>
            </a:r>
            <a:r>
              <a:rPr dirty="0" sz="2400" spc="-5" b="1" i="1">
                <a:solidFill>
                  <a:srgbClr val="2709B6"/>
                </a:solidFill>
                <a:latin typeface="华文楷体"/>
                <a:cs typeface="华文楷体"/>
              </a:rPr>
              <a:t>带</a:t>
            </a:r>
            <a:endParaRPr sz="2400">
              <a:latin typeface="华文楷体"/>
              <a:cs typeface="华文楷体"/>
            </a:endParaRPr>
          </a:p>
          <a:p>
            <a:pPr marL="79375">
              <a:lnSpc>
                <a:spcPct val="100000"/>
              </a:lnSpc>
              <a:spcBef>
                <a:spcPts val="1930"/>
              </a:spcBef>
            </a:pPr>
            <a:r>
              <a:rPr dirty="0" sz="2400" b="1" i="1">
                <a:solidFill>
                  <a:srgbClr val="2709B6"/>
                </a:solidFill>
                <a:latin typeface="华文楷体"/>
                <a:cs typeface="华文楷体"/>
              </a:rPr>
              <a:t>手</a:t>
            </a:r>
            <a:r>
              <a:rPr dirty="0" sz="2400" spc="-5" b="1" i="1">
                <a:solidFill>
                  <a:srgbClr val="2709B6"/>
                </a:solidFill>
                <a:latin typeface="华文楷体"/>
                <a:cs typeface="华文楷体"/>
              </a:rPr>
              <a:t>柄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4039" y="1046988"/>
            <a:ext cx="8345423" cy="4693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56115" y="5241378"/>
            <a:ext cx="2463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法拉第圆盘发电机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79064" y="2171700"/>
            <a:ext cx="1991867" cy="2999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47147" y="2028685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44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84803" y="1758695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19">
                <a:moveTo>
                  <a:pt x="0" y="0"/>
                </a:moveTo>
                <a:lnTo>
                  <a:pt x="362712" y="0"/>
                </a:lnTo>
                <a:lnTo>
                  <a:pt x="362712" y="362711"/>
                </a:lnTo>
                <a:lnTo>
                  <a:pt x="0" y="362711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84447" y="1981200"/>
            <a:ext cx="245745" cy="247015"/>
          </a:xfrm>
          <a:custGeom>
            <a:avLst/>
            <a:gdLst/>
            <a:ahLst/>
            <a:cxnLst/>
            <a:rect l="l" t="t" r="r" b="b"/>
            <a:pathLst>
              <a:path w="245745" h="247014">
                <a:moveTo>
                  <a:pt x="0" y="0"/>
                </a:moveTo>
                <a:lnTo>
                  <a:pt x="245363" y="0"/>
                </a:lnTo>
                <a:lnTo>
                  <a:pt x="245363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97997" y="1425867"/>
            <a:ext cx="50552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电磁感应现象的应用—</a:t>
            </a:r>
            <a:r>
              <a:rPr dirty="0" sz="3200"/>
              <a:t>发电</a:t>
            </a:r>
            <a:r>
              <a:rPr dirty="0" sz="3200" spc="5"/>
              <a:t>机</a:t>
            </a:r>
            <a:endParaRPr sz="3200"/>
          </a:p>
        </p:txBody>
      </p:sp>
      <p:sp>
        <p:nvSpPr>
          <p:cNvPr id="8" name="object 8"/>
          <p:cNvSpPr/>
          <p:nvPr/>
        </p:nvSpPr>
        <p:spPr>
          <a:xfrm>
            <a:off x="5279135" y="2417064"/>
            <a:ext cx="4451604" cy="2564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347019" y="2501900"/>
            <a:ext cx="0" cy="763270"/>
          </a:xfrm>
          <a:custGeom>
            <a:avLst/>
            <a:gdLst/>
            <a:ahLst/>
            <a:cxnLst/>
            <a:rect l="l" t="t" r="r" b="b"/>
            <a:pathLst>
              <a:path w="0" h="763270">
                <a:moveTo>
                  <a:pt x="0" y="0"/>
                </a:moveTo>
                <a:lnTo>
                  <a:pt x="0" y="762888"/>
                </a:lnTo>
              </a:path>
            </a:pathLst>
          </a:custGeom>
          <a:ln w="44792">
            <a:solidFill>
              <a:srgbClr val="2709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70582" y="2447467"/>
            <a:ext cx="376555" cy="643890"/>
          </a:xfrm>
          <a:custGeom>
            <a:avLst/>
            <a:gdLst/>
            <a:ahLst/>
            <a:cxnLst/>
            <a:rect l="l" t="t" r="r" b="b"/>
            <a:pathLst>
              <a:path w="376554" h="643889">
                <a:moveTo>
                  <a:pt x="33400" y="643636"/>
                </a:moveTo>
                <a:lnTo>
                  <a:pt x="0" y="625322"/>
                </a:lnTo>
                <a:lnTo>
                  <a:pt x="342709" y="0"/>
                </a:lnTo>
                <a:lnTo>
                  <a:pt x="376123" y="18300"/>
                </a:lnTo>
                <a:lnTo>
                  <a:pt x="33400" y="643636"/>
                </a:lnTo>
                <a:close/>
              </a:path>
            </a:pathLst>
          </a:custGeom>
          <a:solidFill>
            <a:srgbClr val="2709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820039" y="2037232"/>
            <a:ext cx="27755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35710" algn="l"/>
              </a:tabLst>
            </a:pPr>
            <a:r>
              <a:rPr dirty="0" sz="2400" b="1" i="1">
                <a:solidFill>
                  <a:srgbClr val="2709B6"/>
                </a:solidFill>
                <a:latin typeface="华文楷体"/>
                <a:cs typeface="华文楷体"/>
              </a:rPr>
              <a:t>电磁</a:t>
            </a:r>
            <a:r>
              <a:rPr dirty="0" sz="2400" spc="-5" b="1" i="1">
                <a:solidFill>
                  <a:srgbClr val="2709B6"/>
                </a:solidFill>
                <a:latin typeface="华文楷体"/>
                <a:cs typeface="华文楷体"/>
              </a:rPr>
              <a:t>铁</a:t>
            </a:r>
            <a:r>
              <a:rPr dirty="0" sz="2400" b="1" i="1">
                <a:solidFill>
                  <a:srgbClr val="2709B6"/>
                </a:solidFill>
                <a:latin typeface="华文楷体"/>
                <a:cs typeface="华文楷体"/>
              </a:rPr>
              <a:t>	</a:t>
            </a:r>
            <a:r>
              <a:rPr dirty="0" sz="2400" b="1" i="1">
                <a:solidFill>
                  <a:srgbClr val="2709B6"/>
                </a:solidFill>
                <a:latin typeface="华文楷体"/>
                <a:cs typeface="华文楷体"/>
              </a:rPr>
              <a:t>多股导线</a:t>
            </a:r>
            <a:r>
              <a:rPr dirty="0" sz="2400" spc="-5" b="1" i="1">
                <a:solidFill>
                  <a:srgbClr val="2709B6"/>
                </a:solidFill>
                <a:latin typeface="华文楷体"/>
                <a:cs typeface="华文楷体"/>
              </a:rPr>
              <a:t>框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68796" y="2001011"/>
            <a:ext cx="2878836" cy="1754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23946" y="1682114"/>
            <a:ext cx="215836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华文楷体"/>
                <a:cs typeface="华文楷体"/>
              </a:rPr>
              <a:t>三峡发电机</a:t>
            </a:r>
            <a:r>
              <a:rPr dirty="0" sz="2800" spc="-5">
                <a:latin typeface="华文楷体"/>
                <a:cs typeface="华文楷体"/>
              </a:rPr>
              <a:t>组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93179" y="3860291"/>
            <a:ext cx="2854452" cy="1895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43555" y="2270760"/>
            <a:ext cx="3732276" cy="3179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7535" y="2234183"/>
            <a:ext cx="4375404" cy="3692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676715" y="1509814"/>
            <a:ext cx="23063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华文楷体"/>
                <a:cs typeface="华文楷体"/>
              </a:rPr>
              <a:t>实验</a:t>
            </a:r>
            <a:r>
              <a:rPr dirty="0" sz="2400" spc="-5" b="1" i="1">
                <a:latin typeface="华文楷体"/>
                <a:cs typeface="华文楷体"/>
              </a:rPr>
              <a:t>3</a:t>
            </a:r>
            <a:r>
              <a:rPr dirty="0" sz="2400" b="1" i="1">
                <a:latin typeface="华文楷体"/>
                <a:cs typeface="华文楷体"/>
              </a:rPr>
              <a:t>：磁场变</a:t>
            </a:r>
            <a:r>
              <a:rPr dirty="0" sz="2400" spc="-5" b="1" i="1">
                <a:latin typeface="华文楷体"/>
                <a:cs typeface="华文楷体"/>
              </a:rPr>
              <a:t>化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96115" y="1509814"/>
            <a:ext cx="15519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华文楷体"/>
                <a:cs typeface="华文楷体"/>
              </a:rPr>
              <a:t>磁通量变</a:t>
            </a:r>
            <a:r>
              <a:rPr dirty="0" sz="2400" spc="-5" b="1" i="1">
                <a:latin typeface="华文楷体"/>
                <a:cs typeface="华文楷体"/>
              </a:rPr>
              <a:t>化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561135" y="1509814"/>
            <a:ext cx="185737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华文楷体"/>
                <a:cs typeface="华文楷体"/>
              </a:rPr>
              <a:t>产生感应电</a:t>
            </a:r>
            <a:r>
              <a:rPr dirty="0" sz="2400" spc="-5" b="1" i="1">
                <a:latin typeface="华文楷体"/>
                <a:cs typeface="华文楷体"/>
              </a:rPr>
              <a:t>流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38064" y="1662798"/>
            <a:ext cx="250367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206348" y="1662798"/>
            <a:ext cx="250367" cy="1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500" y="2112264"/>
            <a:ext cx="6635496" cy="37322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654947" y="1509814"/>
            <a:ext cx="23063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华文楷体"/>
                <a:cs typeface="华文楷体"/>
              </a:rPr>
              <a:t>实验</a:t>
            </a:r>
            <a:r>
              <a:rPr dirty="0" sz="2400" spc="-5" b="1" i="1">
                <a:latin typeface="华文楷体"/>
                <a:cs typeface="华文楷体"/>
              </a:rPr>
              <a:t>3</a:t>
            </a:r>
            <a:r>
              <a:rPr dirty="0" sz="2400" b="1" i="1">
                <a:latin typeface="华文楷体"/>
                <a:cs typeface="华文楷体"/>
              </a:rPr>
              <a:t>：磁场变</a:t>
            </a:r>
            <a:r>
              <a:rPr dirty="0" sz="2400" spc="-5" b="1" i="1">
                <a:latin typeface="华文楷体"/>
                <a:cs typeface="华文楷体"/>
              </a:rPr>
              <a:t>化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74347" y="1509814"/>
            <a:ext cx="15519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华文楷体"/>
                <a:cs typeface="华文楷体"/>
              </a:rPr>
              <a:t>磁通量变</a:t>
            </a:r>
            <a:r>
              <a:rPr dirty="0" sz="2400" spc="-5" b="1" i="1">
                <a:latin typeface="华文楷体"/>
                <a:cs typeface="华文楷体"/>
              </a:rPr>
              <a:t>化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539367" y="1509814"/>
            <a:ext cx="185737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华文楷体"/>
                <a:cs typeface="华文楷体"/>
              </a:rPr>
              <a:t>产生感应电</a:t>
            </a:r>
            <a:r>
              <a:rPr dirty="0" sz="2400" spc="-5" b="1" i="1">
                <a:latin typeface="华文楷体"/>
                <a:cs typeface="华文楷体"/>
              </a:rPr>
              <a:t>流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16283" y="1662798"/>
            <a:ext cx="250367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184567" y="1662798"/>
            <a:ext cx="250380" cy="1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51760" y="2884932"/>
            <a:ext cx="2234184" cy="1885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09367" y="1509814"/>
            <a:ext cx="23063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华文楷体"/>
                <a:cs typeface="华文楷体"/>
              </a:rPr>
              <a:t>实验</a:t>
            </a:r>
            <a:r>
              <a:rPr dirty="0" sz="2400" spc="-5" b="1" i="1">
                <a:latin typeface="华文楷体"/>
                <a:cs typeface="华文楷体"/>
              </a:rPr>
              <a:t>3</a:t>
            </a:r>
            <a:r>
              <a:rPr dirty="0" sz="2400" b="1" i="1">
                <a:latin typeface="华文楷体"/>
                <a:cs typeface="华文楷体"/>
              </a:rPr>
              <a:t>：磁场变</a:t>
            </a:r>
            <a:r>
              <a:rPr dirty="0" sz="2400" spc="-5" b="1" i="1">
                <a:latin typeface="华文楷体"/>
                <a:cs typeface="华文楷体"/>
              </a:rPr>
              <a:t>化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28767" y="1509814"/>
            <a:ext cx="15519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华文楷体"/>
                <a:cs typeface="华文楷体"/>
              </a:rPr>
              <a:t>磁通量变</a:t>
            </a:r>
            <a:r>
              <a:rPr dirty="0" sz="2400" spc="-5" b="1" i="1">
                <a:latin typeface="华文楷体"/>
                <a:cs typeface="华文楷体"/>
              </a:rPr>
              <a:t>化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593786" y="1509814"/>
            <a:ext cx="185737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华文楷体"/>
                <a:cs typeface="华文楷体"/>
              </a:rPr>
              <a:t>产生感应电</a:t>
            </a:r>
            <a:r>
              <a:rPr dirty="0" sz="2400" spc="-5" b="1" i="1">
                <a:latin typeface="华文楷体"/>
                <a:cs typeface="华文楷体"/>
              </a:rPr>
              <a:t>流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70716" y="1662798"/>
            <a:ext cx="250367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239000" y="1662798"/>
            <a:ext cx="250367" cy="1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25567" y="2561844"/>
            <a:ext cx="4732020" cy="2689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0004" y="2081783"/>
            <a:ext cx="6441948" cy="3624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687599" y="1509814"/>
            <a:ext cx="23063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华文楷体"/>
                <a:cs typeface="华文楷体"/>
              </a:rPr>
              <a:t>实验</a:t>
            </a:r>
            <a:r>
              <a:rPr dirty="0" sz="2400" spc="-5" b="1" i="1">
                <a:latin typeface="华文楷体"/>
                <a:cs typeface="华文楷体"/>
              </a:rPr>
              <a:t>3</a:t>
            </a:r>
            <a:r>
              <a:rPr dirty="0" sz="2400" b="1" i="1">
                <a:latin typeface="华文楷体"/>
                <a:cs typeface="华文楷体"/>
              </a:rPr>
              <a:t>：磁场变</a:t>
            </a:r>
            <a:r>
              <a:rPr dirty="0" sz="2400" spc="-5" b="1" i="1">
                <a:latin typeface="华文楷体"/>
                <a:cs typeface="华文楷体"/>
              </a:rPr>
              <a:t>化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6999" y="1509814"/>
            <a:ext cx="15519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华文楷体"/>
                <a:cs typeface="华文楷体"/>
              </a:rPr>
              <a:t>磁通量变</a:t>
            </a:r>
            <a:r>
              <a:rPr dirty="0" sz="2400" spc="-5" b="1" i="1">
                <a:latin typeface="华文楷体"/>
                <a:cs typeface="华文楷体"/>
              </a:rPr>
              <a:t>化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572019" y="1509814"/>
            <a:ext cx="185737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华文楷体"/>
                <a:cs typeface="华文楷体"/>
              </a:rPr>
              <a:t>产生感应电</a:t>
            </a:r>
            <a:r>
              <a:rPr dirty="0" sz="2400" spc="-5" b="1" i="1">
                <a:latin typeface="华文楷体"/>
                <a:cs typeface="华文楷体"/>
              </a:rPr>
              <a:t>流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48948" y="1662798"/>
            <a:ext cx="250367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217232" y="1662798"/>
            <a:ext cx="250367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6934" y="2154555"/>
            <a:ext cx="734060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b="1">
                <a:solidFill>
                  <a:srgbClr val="385622"/>
                </a:solidFill>
                <a:latin typeface="微软雅黑"/>
                <a:cs typeface="微软雅黑"/>
              </a:rPr>
              <a:t>电磁感应现象及应用</a:t>
            </a:r>
            <a:r>
              <a:rPr dirty="0" b="1">
                <a:solidFill>
                  <a:srgbClr val="385622"/>
                </a:solidFill>
                <a:latin typeface="微软雅黑"/>
                <a:cs typeface="微软雅黑"/>
              </a:rPr>
              <a:t>（第二课时）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293289" y="4070473"/>
          <a:ext cx="7014845" cy="9137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3965"/>
                <a:gridCol w="665480"/>
                <a:gridCol w="3835400"/>
              </a:tblGrid>
              <a:tr h="456825">
                <a:tc>
                  <a:txBody>
                    <a:bodyPr/>
                    <a:lstStyle/>
                    <a:p>
                      <a:pPr marL="31750">
                        <a:lnSpc>
                          <a:spcPts val="3090"/>
                        </a:lnSpc>
                        <a:tabLst>
                          <a:tab pos="694690" algn="l"/>
                        </a:tabLst>
                      </a:pPr>
                      <a:r>
                        <a:rPr dirty="0" sz="2600" b="1" i="1">
                          <a:solidFill>
                            <a:srgbClr val="385622"/>
                          </a:solidFill>
                          <a:latin typeface="华文楷体"/>
                          <a:cs typeface="华文楷体"/>
                        </a:rPr>
                        <a:t>年	级：高二</a:t>
                      </a:r>
                      <a:endParaRPr sz="26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3090"/>
                        </a:lnSpc>
                      </a:pPr>
                      <a:r>
                        <a:rPr dirty="0" sz="2600" b="1" i="1">
                          <a:solidFill>
                            <a:srgbClr val="385622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6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ts val="3090"/>
                        </a:lnSpc>
                      </a:pPr>
                      <a:r>
                        <a:rPr dirty="0" sz="2600" b="1" i="1">
                          <a:solidFill>
                            <a:srgbClr val="385622"/>
                          </a:solidFill>
                          <a:latin typeface="华文楷体"/>
                          <a:cs typeface="华文楷体"/>
                        </a:rPr>
                        <a:t>科：物理（人教版）</a:t>
                      </a:r>
                      <a:endParaRPr sz="26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</a:tr>
              <a:tr h="4568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2600" b="1" i="1">
                          <a:solidFill>
                            <a:srgbClr val="385622"/>
                          </a:solidFill>
                          <a:latin typeface="华文楷体"/>
                          <a:cs typeface="华文楷体"/>
                        </a:rPr>
                        <a:t>主讲人：董立芳</a:t>
                      </a:r>
                      <a:endParaRPr sz="2600">
                        <a:latin typeface="华文楷体"/>
                        <a:cs typeface="华文楷体"/>
                      </a:endParaRPr>
                    </a:p>
                  </a:txBody>
                  <a:tcPr marL="0" marR="0" marB="0" marT="22225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2600" b="1" i="1">
                          <a:solidFill>
                            <a:srgbClr val="385622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600">
                        <a:latin typeface="华文楷体"/>
                        <a:cs typeface="华文楷体"/>
                      </a:endParaRPr>
                    </a:p>
                  </a:txBody>
                  <a:tcPr marL="0" marR="0" marB="0" marT="22225"/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2600" b="1" i="1">
                          <a:solidFill>
                            <a:srgbClr val="385622"/>
                          </a:solidFill>
                          <a:latin typeface="华文楷体"/>
                          <a:cs typeface="华文楷体"/>
                        </a:rPr>
                        <a:t>校：北京市第一六一中学</a:t>
                      </a:r>
                      <a:endParaRPr sz="2600">
                        <a:latin typeface="华文楷体"/>
                        <a:cs typeface="华文楷体"/>
                      </a:endParaRPr>
                    </a:p>
                  </a:txBody>
                  <a:tcPr marL="0" marR="0" marB="0" marT="222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89860" y="2729483"/>
            <a:ext cx="3759708" cy="24673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40607" y="5259260"/>
            <a:ext cx="21583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华文楷体"/>
                <a:cs typeface="华文楷体"/>
              </a:rPr>
              <a:t>变压器示意</a:t>
            </a:r>
            <a:r>
              <a:rPr dirty="0" sz="2800" spc="-5">
                <a:latin typeface="华文楷体"/>
                <a:cs typeface="华文楷体"/>
              </a:rPr>
              <a:t>图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91655" y="2805683"/>
            <a:ext cx="3212592" cy="2310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476022" y="5255653"/>
            <a:ext cx="28695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华文楷体"/>
                <a:cs typeface="华文楷体"/>
              </a:rPr>
              <a:t>中学实验用变压</a:t>
            </a:r>
            <a:r>
              <a:rPr dirty="0" sz="2800" spc="-5">
                <a:latin typeface="华文楷体"/>
                <a:cs typeface="华文楷体"/>
              </a:rPr>
              <a:t>器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31463" y="2005844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69335" y="1735835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19">
                <a:moveTo>
                  <a:pt x="0" y="0"/>
                </a:moveTo>
                <a:lnTo>
                  <a:pt x="362712" y="0"/>
                </a:lnTo>
                <a:lnTo>
                  <a:pt x="362712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67455" y="1958339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82313" y="1403019"/>
            <a:ext cx="50552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电磁感应现象的应用—</a:t>
            </a:r>
            <a:r>
              <a:rPr dirty="0" sz="3200"/>
              <a:t>变压</a:t>
            </a:r>
            <a:r>
              <a:rPr dirty="0" sz="3200" spc="5"/>
              <a:t>器</a:t>
            </a:r>
            <a:endParaRPr sz="3200"/>
          </a:p>
        </p:txBody>
      </p:sp>
      <p:sp>
        <p:nvSpPr>
          <p:cNvPr id="10" name="object 10"/>
          <p:cNvSpPr txBox="1"/>
          <p:nvPr/>
        </p:nvSpPr>
        <p:spPr>
          <a:xfrm>
            <a:off x="3878465" y="3809822"/>
            <a:ext cx="3556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43182" y="3818204"/>
            <a:ext cx="3308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68004" y="2814421"/>
            <a:ext cx="94106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2709B6"/>
                </a:solidFill>
                <a:latin typeface="华文楷体"/>
                <a:cs typeface="华文楷体"/>
              </a:rPr>
              <a:t>副线</a:t>
            </a:r>
            <a:r>
              <a:rPr dirty="0" sz="2400" spc="-5" b="1" i="1">
                <a:solidFill>
                  <a:srgbClr val="2709B6"/>
                </a:solidFill>
                <a:latin typeface="华文楷体"/>
                <a:cs typeface="华文楷体"/>
              </a:rPr>
              <a:t>圈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079576" y="3216795"/>
            <a:ext cx="1177313" cy="9793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412534" y="2875915"/>
            <a:ext cx="94106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2709B6"/>
                </a:solidFill>
                <a:latin typeface="华文楷体"/>
                <a:cs typeface="华文楷体"/>
              </a:rPr>
              <a:t>原线</a:t>
            </a:r>
            <a:r>
              <a:rPr dirty="0" sz="2400" spc="-5" b="1" i="1">
                <a:solidFill>
                  <a:srgbClr val="2709B6"/>
                </a:solidFill>
                <a:latin typeface="华文楷体"/>
                <a:cs typeface="华文楷体"/>
              </a:rPr>
              <a:t>圈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831431" y="3299205"/>
            <a:ext cx="652145" cy="896619"/>
          </a:xfrm>
          <a:custGeom>
            <a:avLst/>
            <a:gdLst/>
            <a:ahLst/>
            <a:cxnLst/>
            <a:rect l="l" t="t" r="r" b="b"/>
            <a:pathLst>
              <a:path w="652145" h="896620">
                <a:moveTo>
                  <a:pt x="620483" y="896353"/>
                </a:moveTo>
                <a:lnTo>
                  <a:pt x="0" y="22059"/>
                </a:lnTo>
                <a:lnTo>
                  <a:pt x="31064" y="0"/>
                </a:lnTo>
                <a:lnTo>
                  <a:pt x="651560" y="874306"/>
                </a:lnTo>
                <a:lnTo>
                  <a:pt x="620483" y="896353"/>
                </a:lnTo>
                <a:close/>
              </a:path>
            </a:pathLst>
          </a:custGeom>
          <a:solidFill>
            <a:srgbClr val="2709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48355" y="1956816"/>
            <a:ext cx="6655308" cy="3736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969976" y="2563253"/>
            <a:ext cx="94106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2709B6"/>
                </a:solidFill>
                <a:latin typeface="华文楷体"/>
                <a:cs typeface="华文楷体"/>
              </a:rPr>
              <a:t>副线</a:t>
            </a:r>
            <a:r>
              <a:rPr dirty="0" sz="2400" spc="-5" b="1" i="1">
                <a:solidFill>
                  <a:srgbClr val="2709B6"/>
                </a:solidFill>
                <a:latin typeface="华文楷体"/>
                <a:cs typeface="华文楷体"/>
              </a:rPr>
              <a:t>圈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36105" y="3016427"/>
            <a:ext cx="770890" cy="979805"/>
          </a:xfrm>
          <a:custGeom>
            <a:avLst/>
            <a:gdLst/>
            <a:ahLst/>
            <a:cxnLst/>
            <a:rect l="l" t="t" r="r" b="b"/>
            <a:pathLst>
              <a:path w="770890" h="979804">
                <a:moveTo>
                  <a:pt x="30124" y="979411"/>
                </a:moveTo>
                <a:lnTo>
                  <a:pt x="0" y="956081"/>
                </a:lnTo>
                <a:lnTo>
                  <a:pt x="740232" y="0"/>
                </a:lnTo>
                <a:lnTo>
                  <a:pt x="770356" y="23329"/>
                </a:lnTo>
                <a:lnTo>
                  <a:pt x="30124" y="979411"/>
                </a:lnTo>
                <a:close/>
              </a:path>
            </a:pathLst>
          </a:custGeom>
          <a:solidFill>
            <a:srgbClr val="2709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257306" y="2675559"/>
            <a:ext cx="94106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2709B6"/>
                </a:solidFill>
                <a:latin typeface="华文楷体"/>
                <a:cs typeface="华文楷体"/>
              </a:rPr>
              <a:t>原线</a:t>
            </a:r>
            <a:r>
              <a:rPr dirty="0" sz="2400" spc="-5" b="1" i="1">
                <a:solidFill>
                  <a:srgbClr val="2709B6"/>
                </a:solidFill>
                <a:latin typeface="华文楷体"/>
                <a:cs typeface="华文楷体"/>
              </a:rPr>
              <a:t>圈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81003" y="3098850"/>
            <a:ext cx="652145" cy="896619"/>
          </a:xfrm>
          <a:custGeom>
            <a:avLst/>
            <a:gdLst/>
            <a:ahLst/>
            <a:cxnLst/>
            <a:rect l="l" t="t" r="r" b="b"/>
            <a:pathLst>
              <a:path w="652145" h="896620">
                <a:moveTo>
                  <a:pt x="620483" y="896340"/>
                </a:moveTo>
                <a:lnTo>
                  <a:pt x="0" y="22047"/>
                </a:lnTo>
                <a:lnTo>
                  <a:pt x="31076" y="0"/>
                </a:lnTo>
                <a:lnTo>
                  <a:pt x="651560" y="874293"/>
                </a:lnTo>
                <a:lnTo>
                  <a:pt x="620483" y="896340"/>
                </a:lnTo>
                <a:close/>
              </a:path>
            </a:pathLst>
          </a:custGeom>
          <a:solidFill>
            <a:srgbClr val="2709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03104" y="3972445"/>
            <a:ext cx="574675" cy="720725"/>
          </a:xfrm>
          <a:custGeom>
            <a:avLst/>
            <a:gdLst/>
            <a:ahLst/>
            <a:cxnLst/>
            <a:rect l="l" t="t" r="r" b="b"/>
            <a:pathLst>
              <a:path w="574675" h="720725">
                <a:moveTo>
                  <a:pt x="544283" y="720140"/>
                </a:moveTo>
                <a:lnTo>
                  <a:pt x="0" y="23456"/>
                </a:lnTo>
                <a:lnTo>
                  <a:pt x="30022" y="0"/>
                </a:lnTo>
                <a:lnTo>
                  <a:pt x="574306" y="696683"/>
                </a:lnTo>
                <a:lnTo>
                  <a:pt x="544283" y="720140"/>
                </a:lnTo>
                <a:close/>
              </a:path>
            </a:pathLst>
          </a:custGeom>
          <a:solidFill>
            <a:srgbClr val="2709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905975" y="3502952"/>
            <a:ext cx="12465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2709B6"/>
                </a:solidFill>
                <a:latin typeface="华文楷体"/>
                <a:cs typeface="华文楷体"/>
              </a:rPr>
              <a:t>交流电</a:t>
            </a:r>
            <a:r>
              <a:rPr dirty="0" sz="2400" spc="-5" b="1" i="1">
                <a:solidFill>
                  <a:srgbClr val="2709B6"/>
                </a:solidFill>
                <a:latin typeface="华文楷体"/>
                <a:cs typeface="华文楷体"/>
              </a:rPr>
              <a:t>源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2580" y="882396"/>
            <a:ext cx="9009888" cy="5067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66060" y="2220467"/>
            <a:ext cx="2855976" cy="3029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82886" y="5450332"/>
            <a:ext cx="1802764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华文楷体"/>
                <a:cs typeface="华文楷体"/>
              </a:rPr>
              <a:t>街头变压</a:t>
            </a:r>
            <a:r>
              <a:rPr dirty="0" sz="2800" spc="-5">
                <a:latin typeface="华文楷体"/>
                <a:cs typeface="华文楷体"/>
              </a:rPr>
              <a:t>器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68179" y="2005844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04744" y="1735835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5" y="0"/>
                </a:lnTo>
                <a:lnTo>
                  <a:pt x="364235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04388" y="1958339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719029" y="1403019"/>
            <a:ext cx="50552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电磁感应现象的应用—</a:t>
            </a:r>
            <a:r>
              <a:rPr dirty="0" sz="3200"/>
              <a:t>变压</a:t>
            </a:r>
            <a:r>
              <a:rPr dirty="0" sz="3200" spc="5"/>
              <a:t>器</a:t>
            </a:r>
            <a:endParaRPr sz="3200"/>
          </a:p>
        </p:txBody>
      </p:sp>
      <p:sp>
        <p:nvSpPr>
          <p:cNvPr id="8" name="object 8"/>
          <p:cNvSpPr/>
          <p:nvPr/>
        </p:nvSpPr>
        <p:spPr>
          <a:xfrm>
            <a:off x="5644896" y="2421635"/>
            <a:ext cx="3592067" cy="27172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805383" y="5420817"/>
            <a:ext cx="10915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华文楷体"/>
                <a:cs typeface="华文楷体"/>
              </a:rPr>
              <a:t>变电</a:t>
            </a:r>
            <a:r>
              <a:rPr dirty="0" sz="2800" spc="-5">
                <a:latin typeface="华文楷体"/>
                <a:cs typeface="华文楷体"/>
              </a:rPr>
              <a:t>箱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00831" y="2005844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38272" y="1735835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19">
                <a:moveTo>
                  <a:pt x="0" y="0"/>
                </a:moveTo>
                <a:lnTo>
                  <a:pt x="362712" y="0"/>
                </a:lnTo>
                <a:lnTo>
                  <a:pt x="362712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37916" y="1958339"/>
            <a:ext cx="245745" cy="247015"/>
          </a:xfrm>
          <a:custGeom>
            <a:avLst/>
            <a:gdLst/>
            <a:ahLst/>
            <a:cxnLst/>
            <a:rect l="l" t="t" r="r" b="b"/>
            <a:pathLst>
              <a:path w="245745" h="247014">
                <a:moveTo>
                  <a:pt x="0" y="0"/>
                </a:moveTo>
                <a:lnTo>
                  <a:pt x="245364" y="0"/>
                </a:lnTo>
                <a:lnTo>
                  <a:pt x="245364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51681" y="1403019"/>
            <a:ext cx="50552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电磁感应现象的应用—</a:t>
            </a:r>
            <a:r>
              <a:rPr dirty="0" sz="3200"/>
              <a:t>变压</a:t>
            </a:r>
            <a:r>
              <a:rPr dirty="0" sz="3200" spc="5"/>
              <a:t>器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2924835" y="5275554"/>
            <a:ext cx="55225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华文楷体"/>
                <a:cs typeface="华文楷体"/>
              </a:rPr>
              <a:t>在远距离输电中变压器发挥了重要的作</a:t>
            </a:r>
            <a:r>
              <a:rPr dirty="0" sz="2400" spc="-5" b="1" i="1">
                <a:latin typeface="华文楷体"/>
                <a:cs typeface="华文楷体"/>
              </a:rPr>
              <a:t>用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00883" y="2301239"/>
            <a:ext cx="6935724" cy="2828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623815" y="4712208"/>
            <a:ext cx="2411095" cy="42672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ts val="2675"/>
              </a:lnSpc>
            </a:pPr>
            <a:r>
              <a:rPr dirty="0" sz="2400" b="1" i="1">
                <a:latin typeface="华文楷体"/>
                <a:cs typeface="华文楷体"/>
              </a:rPr>
              <a:t>输电过程示意</a:t>
            </a:r>
            <a:r>
              <a:rPr dirty="0" sz="2400" spc="-5" b="1" i="1">
                <a:latin typeface="华文楷体"/>
                <a:cs typeface="华文楷体"/>
              </a:rPr>
              <a:t>图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59379" y="2508504"/>
            <a:ext cx="460375" cy="189230"/>
          </a:xfrm>
          <a:custGeom>
            <a:avLst/>
            <a:gdLst/>
            <a:ahLst/>
            <a:cxnLst/>
            <a:rect l="l" t="t" r="r" b="b"/>
            <a:pathLst>
              <a:path w="460375" h="189230">
                <a:moveTo>
                  <a:pt x="0" y="0"/>
                </a:moveTo>
                <a:lnTo>
                  <a:pt x="460248" y="0"/>
                </a:lnTo>
                <a:lnTo>
                  <a:pt x="460248" y="188976"/>
                </a:lnTo>
                <a:lnTo>
                  <a:pt x="0" y="1889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53233" y="2502674"/>
            <a:ext cx="473075" cy="201930"/>
          </a:xfrm>
          <a:custGeom>
            <a:avLst/>
            <a:gdLst/>
            <a:ahLst/>
            <a:cxnLst/>
            <a:rect l="l" t="t" r="r" b="b"/>
            <a:pathLst>
              <a:path w="473075" h="201930">
                <a:moveTo>
                  <a:pt x="472973" y="201472"/>
                </a:moveTo>
                <a:lnTo>
                  <a:pt x="0" y="201472"/>
                </a:lnTo>
                <a:lnTo>
                  <a:pt x="0" y="0"/>
                </a:lnTo>
                <a:lnTo>
                  <a:pt x="472973" y="0"/>
                </a:lnTo>
                <a:lnTo>
                  <a:pt x="472973" y="6349"/>
                </a:lnTo>
                <a:lnTo>
                  <a:pt x="12700" y="6349"/>
                </a:lnTo>
                <a:lnTo>
                  <a:pt x="6350" y="12699"/>
                </a:lnTo>
                <a:lnTo>
                  <a:pt x="12700" y="12699"/>
                </a:lnTo>
                <a:lnTo>
                  <a:pt x="12700" y="188772"/>
                </a:lnTo>
                <a:lnTo>
                  <a:pt x="6350" y="188772"/>
                </a:lnTo>
                <a:lnTo>
                  <a:pt x="12700" y="195122"/>
                </a:lnTo>
                <a:lnTo>
                  <a:pt x="472973" y="195122"/>
                </a:lnTo>
                <a:lnTo>
                  <a:pt x="472973" y="201472"/>
                </a:lnTo>
                <a:close/>
              </a:path>
              <a:path w="473075" h="201930">
                <a:moveTo>
                  <a:pt x="12700" y="12699"/>
                </a:moveTo>
                <a:lnTo>
                  <a:pt x="6350" y="12699"/>
                </a:lnTo>
                <a:lnTo>
                  <a:pt x="12700" y="6349"/>
                </a:lnTo>
                <a:lnTo>
                  <a:pt x="12700" y="12699"/>
                </a:lnTo>
                <a:close/>
              </a:path>
              <a:path w="473075" h="201930">
                <a:moveTo>
                  <a:pt x="460273" y="12699"/>
                </a:moveTo>
                <a:lnTo>
                  <a:pt x="12700" y="12699"/>
                </a:lnTo>
                <a:lnTo>
                  <a:pt x="12700" y="6349"/>
                </a:lnTo>
                <a:lnTo>
                  <a:pt x="460273" y="6349"/>
                </a:lnTo>
                <a:lnTo>
                  <a:pt x="460273" y="12699"/>
                </a:lnTo>
                <a:close/>
              </a:path>
              <a:path w="473075" h="201930">
                <a:moveTo>
                  <a:pt x="460273" y="195122"/>
                </a:moveTo>
                <a:lnTo>
                  <a:pt x="460273" y="6349"/>
                </a:lnTo>
                <a:lnTo>
                  <a:pt x="466623" y="12699"/>
                </a:lnTo>
                <a:lnTo>
                  <a:pt x="472973" y="12699"/>
                </a:lnTo>
                <a:lnTo>
                  <a:pt x="472973" y="188772"/>
                </a:lnTo>
                <a:lnTo>
                  <a:pt x="466623" y="188772"/>
                </a:lnTo>
                <a:lnTo>
                  <a:pt x="460273" y="195122"/>
                </a:lnTo>
                <a:close/>
              </a:path>
              <a:path w="473075" h="201930">
                <a:moveTo>
                  <a:pt x="472973" y="12699"/>
                </a:moveTo>
                <a:lnTo>
                  <a:pt x="466623" y="12699"/>
                </a:lnTo>
                <a:lnTo>
                  <a:pt x="460273" y="6349"/>
                </a:lnTo>
                <a:lnTo>
                  <a:pt x="472973" y="6349"/>
                </a:lnTo>
                <a:lnTo>
                  <a:pt x="472973" y="12699"/>
                </a:lnTo>
                <a:close/>
              </a:path>
              <a:path w="473075" h="201930">
                <a:moveTo>
                  <a:pt x="12700" y="195122"/>
                </a:moveTo>
                <a:lnTo>
                  <a:pt x="6350" y="188772"/>
                </a:lnTo>
                <a:lnTo>
                  <a:pt x="12700" y="188772"/>
                </a:lnTo>
                <a:lnTo>
                  <a:pt x="12700" y="195122"/>
                </a:lnTo>
                <a:close/>
              </a:path>
              <a:path w="473075" h="201930">
                <a:moveTo>
                  <a:pt x="460273" y="195122"/>
                </a:moveTo>
                <a:lnTo>
                  <a:pt x="12700" y="195122"/>
                </a:lnTo>
                <a:lnTo>
                  <a:pt x="12700" y="188772"/>
                </a:lnTo>
                <a:lnTo>
                  <a:pt x="460273" y="188772"/>
                </a:lnTo>
                <a:lnTo>
                  <a:pt x="460273" y="195122"/>
                </a:lnTo>
                <a:close/>
              </a:path>
              <a:path w="473075" h="201930">
                <a:moveTo>
                  <a:pt x="472973" y="195122"/>
                </a:moveTo>
                <a:lnTo>
                  <a:pt x="460273" y="195122"/>
                </a:lnTo>
                <a:lnTo>
                  <a:pt x="466623" y="188772"/>
                </a:lnTo>
                <a:lnTo>
                  <a:pt x="472973" y="188772"/>
                </a:lnTo>
                <a:lnTo>
                  <a:pt x="472973" y="1951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37872" y="3032467"/>
            <a:ext cx="1002665" cy="802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599176" y="4354067"/>
            <a:ext cx="614680" cy="251460"/>
          </a:xfrm>
          <a:custGeom>
            <a:avLst/>
            <a:gdLst/>
            <a:ahLst/>
            <a:cxnLst/>
            <a:rect l="l" t="t" r="r" b="b"/>
            <a:pathLst>
              <a:path w="614679" h="251460">
                <a:moveTo>
                  <a:pt x="0" y="0"/>
                </a:moveTo>
                <a:lnTo>
                  <a:pt x="614172" y="0"/>
                </a:lnTo>
                <a:lnTo>
                  <a:pt x="614172" y="251460"/>
                </a:lnTo>
                <a:lnTo>
                  <a:pt x="0" y="2514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592343" y="4346993"/>
            <a:ext cx="627380" cy="264160"/>
          </a:xfrm>
          <a:custGeom>
            <a:avLst/>
            <a:gdLst/>
            <a:ahLst/>
            <a:cxnLst/>
            <a:rect l="l" t="t" r="r" b="b"/>
            <a:pathLst>
              <a:path w="627379" h="264160">
                <a:moveTo>
                  <a:pt x="627278" y="264134"/>
                </a:moveTo>
                <a:lnTo>
                  <a:pt x="0" y="264134"/>
                </a:lnTo>
                <a:lnTo>
                  <a:pt x="0" y="0"/>
                </a:lnTo>
                <a:lnTo>
                  <a:pt x="627278" y="0"/>
                </a:lnTo>
                <a:lnTo>
                  <a:pt x="627278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251434"/>
                </a:lnTo>
                <a:lnTo>
                  <a:pt x="6350" y="251434"/>
                </a:lnTo>
                <a:lnTo>
                  <a:pt x="12700" y="257784"/>
                </a:lnTo>
                <a:lnTo>
                  <a:pt x="627278" y="257784"/>
                </a:lnTo>
                <a:lnTo>
                  <a:pt x="627278" y="264134"/>
                </a:lnTo>
                <a:close/>
              </a:path>
              <a:path w="627379" h="26416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627379" h="264160">
                <a:moveTo>
                  <a:pt x="614578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614578" y="6350"/>
                </a:lnTo>
                <a:lnTo>
                  <a:pt x="614578" y="12700"/>
                </a:lnTo>
                <a:close/>
              </a:path>
              <a:path w="627379" h="264160">
                <a:moveTo>
                  <a:pt x="614578" y="257784"/>
                </a:moveTo>
                <a:lnTo>
                  <a:pt x="614578" y="6350"/>
                </a:lnTo>
                <a:lnTo>
                  <a:pt x="620928" y="12700"/>
                </a:lnTo>
                <a:lnTo>
                  <a:pt x="627278" y="12700"/>
                </a:lnTo>
                <a:lnTo>
                  <a:pt x="627278" y="251434"/>
                </a:lnTo>
                <a:lnTo>
                  <a:pt x="620928" y="251434"/>
                </a:lnTo>
                <a:lnTo>
                  <a:pt x="614578" y="257784"/>
                </a:lnTo>
                <a:close/>
              </a:path>
              <a:path w="627379" h="264160">
                <a:moveTo>
                  <a:pt x="627278" y="12700"/>
                </a:moveTo>
                <a:lnTo>
                  <a:pt x="620928" y="12700"/>
                </a:lnTo>
                <a:lnTo>
                  <a:pt x="614578" y="6350"/>
                </a:lnTo>
                <a:lnTo>
                  <a:pt x="627278" y="6350"/>
                </a:lnTo>
                <a:lnTo>
                  <a:pt x="627278" y="12700"/>
                </a:lnTo>
                <a:close/>
              </a:path>
              <a:path w="627379" h="264160">
                <a:moveTo>
                  <a:pt x="12700" y="257784"/>
                </a:moveTo>
                <a:lnTo>
                  <a:pt x="6350" y="251434"/>
                </a:lnTo>
                <a:lnTo>
                  <a:pt x="12700" y="251434"/>
                </a:lnTo>
                <a:lnTo>
                  <a:pt x="12700" y="257784"/>
                </a:lnTo>
                <a:close/>
              </a:path>
              <a:path w="627379" h="264160">
                <a:moveTo>
                  <a:pt x="614578" y="257784"/>
                </a:moveTo>
                <a:lnTo>
                  <a:pt x="12700" y="257784"/>
                </a:lnTo>
                <a:lnTo>
                  <a:pt x="12700" y="251434"/>
                </a:lnTo>
                <a:lnTo>
                  <a:pt x="614578" y="251434"/>
                </a:lnTo>
                <a:lnTo>
                  <a:pt x="614578" y="257784"/>
                </a:lnTo>
                <a:close/>
              </a:path>
              <a:path w="627379" h="264160">
                <a:moveTo>
                  <a:pt x="627278" y="257784"/>
                </a:moveTo>
                <a:lnTo>
                  <a:pt x="614578" y="257784"/>
                </a:lnTo>
                <a:lnTo>
                  <a:pt x="620928" y="251434"/>
                </a:lnTo>
                <a:lnTo>
                  <a:pt x="627278" y="251434"/>
                </a:lnTo>
                <a:lnTo>
                  <a:pt x="627278" y="2577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665976" y="4561332"/>
            <a:ext cx="701040" cy="151130"/>
          </a:xfrm>
          <a:custGeom>
            <a:avLst/>
            <a:gdLst/>
            <a:ahLst/>
            <a:cxnLst/>
            <a:rect l="l" t="t" r="r" b="b"/>
            <a:pathLst>
              <a:path w="701040" h="151129">
                <a:moveTo>
                  <a:pt x="0" y="0"/>
                </a:moveTo>
                <a:lnTo>
                  <a:pt x="701040" y="0"/>
                </a:lnTo>
                <a:lnTo>
                  <a:pt x="701040" y="150875"/>
                </a:lnTo>
                <a:lnTo>
                  <a:pt x="0" y="1508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660286" y="4554677"/>
            <a:ext cx="713105" cy="164465"/>
          </a:xfrm>
          <a:custGeom>
            <a:avLst/>
            <a:gdLst/>
            <a:ahLst/>
            <a:cxnLst/>
            <a:rect l="l" t="t" r="r" b="b"/>
            <a:pathLst>
              <a:path w="713104" h="164464">
                <a:moveTo>
                  <a:pt x="712724" y="164109"/>
                </a:moveTo>
                <a:lnTo>
                  <a:pt x="0" y="164109"/>
                </a:lnTo>
                <a:lnTo>
                  <a:pt x="0" y="0"/>
                </a:lnTo>
                <a:lnTo>
                  <a:pt x="712724" y="0"/>
                </a:lnTo>
                <a:lnTo>
                  <a:pt x="712724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151409"/>
                </a:lnTo>
                <a:lnTo>
                  <a:pt x="6350" y="151409"/>
                </a:lnTo>
                <a:lnTo>
                  <a:pt x="12700" y="157759"/>
                </a:lnTo>
                <a:lnTo>
                  <a:pt x="712724" y="157759"/>
                </a:lnTo>
                <a:lnTo>
                  <a:pt x="712724" y="164109"/>
                </a:lnTo>
                <a:close/>
              </a:path>
              <a:path w="713104" h="164464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713104" h="164464">
                <a:moveTo>
                  <a:pt x="700024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700024" y="6350"/>
                </a:lnTo>
                <a:lnTo>
                  <a:pt x="700024" y="12700"/>
                </a:lnTo>
                <a:close/>
              </a:path>
              <a:path w="713104" h="164464">
                <a:moveTo>
                  <a:pt x="700024" y="157759"/>
                </a:moveTo>
                <a:lnTo>
                  <a:pt x="700024" y="6350"/>
                </a:lnTo>
                <a:lnTo>
                  <a:pt x="706374" y="12700"/>
                </a:lnTo>
                <a:lnTo>
                  <a:pt x="712724" y="12700"/>
                </a:lnTo>
                <a:lnTo>
                  <a:pt x="712724" y="151409"/>
                </a:lnTo>
                <a:lnTo>
                  <a:pt x="706374" y="151409"/>
                </a:lnTo>
                <a:lnTo>
                  <a:pt x="700024" y="157759"/>
                </a:lnTo>
                <a:close/>
              </a:path>
              <a:path w="713104" h="164464">
                <a:moveTo>
                  <a:pt x="712724" y="12700"/>
                </a:moveTo>
                <a:lnTo>
                  <a:pt x="706374" y="12700"/>
                </a:lnTo>
                <a:lnTo>
                  <a:pt x="700024" y="6350"/>
                </a:lnTo>
                <a:lnTo>
                  <a:pt x="712724" y="6350"/>
                </a:lnTo>
                <a:lnTo>
                  <a:pt x="712724" y="12700"/>
                </a:lnTo>
                <a:close/>
              </a:path>
              <a:path w="713104" h="164464">
                <a:moveTo>
                  <a:pt x="12700" y="157759"/>
                </a:moveTo>
                <a:lnTo>
                  <a:pt x="6350" y="151409"/>
                </a:lnTo>
                <a:lnTo>
                  <a:pt x="12700" y="151409"/>
                </a:lnTo>
                <a:lnTo>
                  <a:pt x="12700" y="157759"/>
                </a:lnTo>
                <a:close/>
              </a:path>
              <a:path w="713104" h="164464">
                <a:moveTo>
                  <a:pt x="700024" y="157759"/>
                </a:moveTo>
                <a:lnTo>
                  <a:pt x="12700" y="157759"/>
                </a:lnTo>
                <a:lnTo>
                  <a:pt x="12700" y="151409"/>
                </a:lnTo>
                <a:lnTo>
                  <a:pt x="700024" y="151409"/>
                </a:lnTo>
                <a:lnTo>
                  <a:pt x="700024" y="157759"/>
                </a:lnTo>
                <a:close/>
              </a:path>
              <a:path w="713104" h="164464">
                <a:moveTo>
                  <a:pt x="712724" y="157759"/>
                </a:moveTo>
                <a:lnTo>
                  <a:pt x="700024" y="157759"/>
                </a:lnTo>
                <a:lnTo>
                  <a:pt x="706374" y="151409"/>
                </a:lnTo>
                <a:lnTo>
                  <a:pt x="712724" y="151409"/>
                </a:lnTo>
                <a:lnTo>
                  <a:pt x="712724" y="1577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751383" y="3212122"/>
            <a:ext cx="2121738" cy="12927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617470" y="2399969"/>
            <a:ext cx="254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709B6"/>
                </a:solidFill>
                <a:latin typeface="华文楷体"/>
                <a:cs typeface="华文楷体"/>
              </a:rPr>
              <a:t>发</a:t>
            </a:r>
            <a:endParaRPr sz="1800">
              <a:latin typeface="华文楷体"/>
              <a:cs typeface="华文楷体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17470" y="2674289"/>
            <a:ext cx="2540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709B6"/>
                </a:solidFill>
                <a:latin typeface="华文楷体"/>
                <a:cs typeface="华文楷体"/>
              </a:rPr>
              <a:t>电 站</a:t>
            </a:r>
            <a:endParaRPr sz="1800">
              <a:latin typeface="华文楷体"/>
              <a:cs typeface="华文楷体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579211" y="2471343"/>
            <a:ext cx="1050624" cy="10239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851960" y="2292299"/>
            <a:ext cx="1168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709B6"/>
                </a:solidFill>
                <a:latin typeface="华文楷体"/>
                <a:cs typeface="华文楷体"/>
              </a:rPr>
              <a:t>升压变压器</a:t>
            </a:r>
            <a:endParaRPr sz="1800">
              <a:latin typeface="华文楷体"/>
              <a:cs typeface="华文楷体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61886" y="4452454"/>
            <a:ext cx="1168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709B6"/>
                </a:solidFill>
                <a:latin typeface="华文楷体"/>
                <a:cs typeface="华文楷体"/>
              </a:rPr>
              <a:t>低压变电站</a:t>
            </a:r>
            <a:endParaRPr sz="1800">
              <a:latin typeface="华文楷体"/>
              <a:cs typeface="华文楷体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73955" y="4125582"/>
            <a:ext cx="939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709B6"/>
                </a:solidFill>
                <a:latin typeface="华文楷体"/>
                <a:cs typeface="华文楷体"/>
              </a:rPr>
              <a:t>其他用户</a:t>
            </a:r>
            <a:endParaRPr sz="1800">
              <a:latin typeface="华文楷体"/>
              <a:cs typeface="华文楷体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96204" y="2560548"/>
            <a:ext cx="3041650" cy="1320800"/>
          </a:xfrm>
          <a:prstGeom prst="rect">
            <a:avLst/>
          </a:prstGeom>
        </p:spPr>
        <p:txBody>
          <a:bodyPr wrap="square" lIns="0" tIns="1143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1800">
                <a:solidFill>
                  <a:srgbClr val="2709B6"/>
                </a:solidFill>
                <a:latin typeface="华文楷体"/>
                <a:cs typeface="华文楷体"/>
              </a:rPr>
              <a:t>一次高压变电站</a:t>
            </a:r>
            <a:endParaRPr sz="1800">
              <a:latin typeface="华文楷体"/>
              <a:cs typeface="华文楷体"/>
            </a:endParaRPr>
          </a:p>
          <a:p>
            <a:pPr marL="1264920">
              <a:lnSpc>
                <a:spcPct val="100000"/>
              </a:lnSpc>
              <a:spcBef>
                <a:spcPts val="800"/>
              </a:spcBef>
            </a:pPr>
            <a:r>
              <a:rPr dirty="0" sz="1800">
                <a:solidFill>
                  <a:srgbClr val="2709B6"/>
                </a:solidFill>
                <a:latin typeface="华文楷体"/>
                <a:cs typeface="华文楷体"/>
              </a:rPr>
              <a:t>二次高压变电站</a:t>
            </a:r>
            <a:endParaRPr sz="18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2709B6"/>
                </a:solidFill>
                <a:latin typeface="华文楷体"/>
                <a:cs typeface="华文楷体"/>
              </a:rPr>
              <a:t>工厂</a:t>
            </a:r>
            <a:endParaRPr sz="1800">
              <a:latin typeface="华文楷体"/>
              <a:cs typeface="华文楷体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88318" y="4008589"/>
            <a:ext cx="372110" cy="217804"/>
          </a:xfrm>
          <a:custGeom>
            <a:avLst/>
            <a:gdLst/>
            <a:ahLst/>
            <a:cxnLst/>
            <a:rect l="l" t="t" r="r" b="b"/>
            <a:pathLst>
              <a:path w="372110" h="217804">
                <a:moveTo>
                  <a:pt x="13512" y="217449"/>
                </a:moveTo>
                <a:lnTo>
                  <a:pt x="0" y="192277"/>
                </a:lnTo>
                <a:lnTo>
                  <a:pt x="358241" y="0"/>
                </a:lnTo>
                <a:lnTo>
                  <a:pt x="371754" y="25184"/>
                </a:lnTo>
                <a:lnTo>
                  <a:pt x="13512" y="217449"/>
                </a:lnTo>
                <a:close/>
              </a:path>
            </a:pathLst>
          </a:custGeom>
          <a:solidFill>
            <a:srgbClr val="2709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3573" y="5094147"/>
            <a:ext cx="307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手机充电器中的变压器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77261" y="2756255"/>
            <a:ext cx="3585413" cy="2290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196626" y="3213722"/>
            <a:ext cx="1021643" cy="770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136335" y="5076050"/>
            <a:ext cx="3378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液晶电视主板中的变压器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50571" y="2178951"/>
            <a:ext cx="2782760" cy="2874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193229" y="2468511"/>
            <a:ext cx="1156296" cy="8039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66147" y="2071160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03804" y="1801367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19">
                <a:moveTo>
                  <a:pt x="0" y="0"/>
                </a:moveTo>
                <a:lnTo>
                  <a:pt x="362711" y="0"/>
                </a:lnTo>
                <a:lnTo>
                  <a:pt x="362711" y="362711"/>
                </a:lnTo>
                <a:lnTo>
                  <a:pt x="0" y="362711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03448" y="2023872"/>
            <a:ext cx="245745" cy="247015"/>
          </a:xfrm>
          <a:custGeom>
            <a:avLst/>
            <a:gdLst/>
            <a:ahLst/>
            <a:cxnLst/>
            <a:rect l="l" t="t" r="r" b="b"/>
            <a:pathLst>
              <a:path w="245745" h="247014">
                <a:moveTo>
                  <a:pt x="0" y="0"/>
                </a:moveTo>
                <a:lnTo>
                  <a:pt x="245363" y="0"/>
                </a:lnTo>
                <a:lnTo>
                  <a:pt x="245363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816997" y="1468335"/>
            <a:ext cx="50552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电磁感应现象的应用—</a:t>
            </a:r>
            <a:r>
              <a:rPr dirty="0" sz="3200"/>
              <a:t>变压</a:t>
            </a:r>
            <a:r>
              <a:rPr dirty="0" sz="3200" spc="5"/>
              <a:t>器</a:t>
            </a:r>
            <a:endParaRPr sz="3200"/>
          </a:p>
        </p:txBody>
      </p:sp>
      <p:sp>
        <p:nvSpPr>
          <p:cNvPr id="12" name="object 12"/>
          <p:cNvSpPr txBox="1"/>
          <p:nvPr/>
        </p:nvSpPr>
        <p:spPr>
          <a:xfrm>
            <a:off x="5271312" y="2264028"/>
            <a:ext cx="94106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2709B6"/>
                </a:solidFill>
                <a:latin typeface="华文楷体"/>
                <a:cs typeface="华文楷体"/>
              </a:rPr>
              <a:t>变压</a:t>
            </a:r>
            <a:r>
              <a:rPr dirty="0" sz="2400" spc="-5" b="1" i="1">
                <a:solidFill>
                  <a:srgbClr val="2709B6"/>
                </a:solidFill>
                <a:latin typeface="华文楷体"/>
                <a:cs typeface="华文楷体"/>
              </a:rPr>
              <a:t>器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08130" y="2714510"/>
            <a:ext cx="810895" cy="713740"/>
          </a:xfrm>
          <a:custGeom>
            <a:avLst/>
            <a:gdLst/>
            <a:ahLst/>
            <a:cxnLst/>
            <a:rect l="l" t="t" r="r" b="b"/>
            <a:pathLst>
              <a:path w="810895" h="713739">
                <a:moveTo>
                  <a:pt x="25031" y="713320"/>
                </a:moveTo>
                <a:lnTo>
                  <a:pt x="0" y="684606"/>
                </a:lnTo>
                <a:lnTo>
                  <a:pt x="785431" y="0"/>
                </a:lnTo>
                <a:lnTo>
                  <a:pt x="810475" y="28727"/>
                </a:lnTo>
                <a:lnTo>
                  <a:pt x="25031" y="713320"/>
                </a:lnTo>
                <a:close/>
              </a:path>
            </a:pathLst>
          </a:custGeom>
          <a:solidFill>
            <a:srgbClr val="2709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195390" y="2627198"/>
            <a:ext cx="1149985" cy="422909"/>
          </a:xfrm>
          <a:custGeom>
            <a:avLst/>
            <a:gdLst/>
            <a:ahLst/>
            <a:cxnLst/>
            <a:rect l="l" t="t" r="r" b="b"/>
            <a:pathLst>
              <a:path w="1149984" h="422910">
                <a:moveTo>
                  <a:pt x="1137602" y="422744"/>
                </a:moveTo>
                <a:lnTo>
                  <a:pt x="0" y="36068"/>
                </a:lnTo>
                <a:lnTo>
                  <a:pt x="12268" y="0"/>
                </a:lnTo>
                <a:lnTo>
                  <a:pt x="1149857" y="386664"/>
                </a:lnTo>
                <a:lnTo>
                  <a:pt x="1137602" y="422744"/>
                </a:lnTo>
                <a:close/>
              </a:path>
            </a:pathLst>
          </a:custGeom>
          <a:solidFill>
            <a:srgbClr val="2709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0672" y="2220467"/>
            <a:ext cx="6380987" cy="3589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653231" y="2005844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90672" y="1735835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19">
                <a:moveTo>
                  <a:pt x="0" y="0"/>
                </a:moveTo>
                <a:lnTo>
                  <a:pt x="362712" y="0"/>
                </a:lnTo>
                <a:lnTo>
                  <a:pt x="362712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90315" y="1958339"/>
            <a:ext cx="245745" cy="247015"/>
          </a:xfrm>
          <a:custGeom>
            <a:avLst/>
            <a:gdLst/>
            <a:ahLst/>
            <a:cxnLst/>
            <a:rect l="l" t="t" r="r" b="b"/>
            <a:pathLst>
              <a:path w="245745" h="247014">
                <a:moveTo>
                  <a:pt x="0" y="0"/>
                </a:moveTo>
                <a:lnTo>
                  <a:pt x="245363" y="0"/>
                </a:lnTo>
                <a:lnTo>
                  <a:pt x="245363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04081" y="1403019"/>
            <a:ext cx="50552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电磁感应现象的应用—</a:t>
            </a:r>
            <a:r>
              <a:rPr dirty="0" sz="3200"/>
              <a:t>电磁</a:t>
            </a:r>
            <a:r>
              <a:rPr dirty="0" sz="3200" spc="5"/>
              <a:t>炉</a:t>
            </a:r>
            <a:endParaRPr sz="3200"/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9483" y="2135123"/>
            <a:ext cx="6501384" cy="365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3747" y="2038502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44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51404" y="1767839"/>
            <a:ext cx="363220" cy="364490"/>
          </a:xfrm>
          <a:custGeom>
            <a:avLst/>
            <a:gdLst/>
            <a:ahLst/>
            <a:cxnLst/>
            <a:rect l="l" t="t" r="r" b="b"/>
            <a:pathLst>
              <a:path w="363219" h="364489">
                <a:moveTo>
                  <a:pt x="0" y="0"/>
                </a:moveTo>
                <a:lnTo>
                  <a:pt x="362712" y="0"/>
                </a:lnTo>
                <a:lnTo>
                  <a:pt x="362712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51048" y="1991867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5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86289" y="1435684"/>
            <a:ext cx="58680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电磁感应现象的应</a:t>
            </a:r>
            <a:r>
              <a:rPr dirty="0" spc="-5"/>
              <a:t>用</a:t>
            </a:r>
            <a:r>
              <a:rPr dirty="0"/>
              <a:t>—</a:t>
            </a:r>
            <a:r>
              <a:rPr dirty="0" sz="3200"/>
              <a:t>无线充电</a:t>
            </a:r>
            <a:r>
              <a:rPr dirty="0" sz="3200" spc="5"/>
              <a:t>器</a:t>
            </a:r>
            <a:endParaRPr sz="3200"/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596900">
              <a:lnSpc>
                <a:spcPct val="100000"/>
              </a:lnSpc>
              <a:spcBef>
                <a:spcPts val="105"/>
              </a:spcBef>
            </a:pPr>
            <a:r>
              <a:rPr dirty="0"/>
              <a:t>电磁感应现象的应用—</a:t>
            </a:r>
            <a:r>
              <a:rPr dirty="0" sz="3200"/>
              <a:t>其</a:t>
            </a:r>
            <a:r>
              <a:rPr dirty="0" sz="3200" spc="5"/>
              <a:t>他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4974335" y="2854172"/>
            <a:ext cx="4361688" cy="285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500115" y="2868167"/>
            <a:ext cx="3934967" cy="2823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874924" y="2340749"/>
            <a:ext cx="65055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3875" algn="l"/>
                <a:tab pos="3832860" algn="l"/>
                <a:tab pos="4965700" algn="l"/>
              </a:tabLst>
            </a:pPr>
            <a:r>
              <a:rPr dirty="0" sz="2400" b="1" i="1">
                <a:latin typeface="华文楷体"/>
                <a:cs typeface="华文楷体"/>
              </a:rPr>
              <a:t>金属探测</a:t>
            </a:r>
            <a:r>
              <a:rPr dirty="0" sz="2400" spc="-5" b="1" i="1">
                <a:latin typeface="华文楷体"/>
                <a:cs typeface="华文楷体"/>
              </a:rPr>
              <a:t>器</a:t>
            </a:r>
            <a:r>
              <a:rPr dirty="0" sz="2400" b="1" i="1">
                <a:latin typeface="华文楷体"/>
                <a:cs typeface="华文楷体"/>
              </a:rPr>
              <a:t>	</a:t>
            </a:r>
            <a:r>
              <a:rPr dirty="0" sz="2400" b="1" i="1">
                <a:latin typeface="华文楷体"/>
                <a:cs typeface="华文楷体"/>
              </a:rPr>
              <a:t>自发电手电</a:t>
            </a:r>
            <a:r>
              <a:rPr dirty="0" sz="2400" spc="-5" b="1" i="1">
                <a:latin typeface="华文楷体"/>
                <a:cs typeface="华文楷体"/>
              </a:rPr>
              <a:t>筒</a:t>
            </a:r>
            <a:r>
              <a:rPr dirty="0" sz="2400" b="1" i="1">
                <a:latin typeface="华文楷体"/>
                <a:cs typeface="华文楷体"/>
              </a:rPr>
              <a:t>	</a:t>
            </a:r>
            <a:r>
              <a:rPr dirty="0" sz="2400" b="1" i="1">
                <a:latin typeface="华文楷体"/>
                <a:cs typeface="华文楷体"/>
              </a:rPr>
              <a:t>一卡</a:t>
            </a:r>
            <a:r>
              <a:rPr dirty="0" sz="2400" spc="-5" b="1" i="1">
                <a:latin typeface="华文楷体"/>
                <a:cs typeface="华文楷体"/>
              </a:rPr>
              <a:t>通</a:t>
            </a:r>
            <a:r>
              <a:rPr dirty="0" sz="2400" b="1" i="1">
                <a:latin typeface="华文楷体"/>
                <a:cs typeface="华文楷体"/>
              </a:rPr>
              <a:t>	</a:t>
            </a:r>
            <a:r>
              <a:rPr dirty="0" baseline="1157" sz="3600" b="1" i="1">
                <a:latin typeface="华文楷体"/>
                <a:cs typeface="华文楷体"/>
              </a:rPr>
              <a:t>磁悬浮列</a:t>
            </a:r>
            <a:r>
              <a:rPr dirty="0" baseline="1157" sz="3600" spc="-7" b="1" i="1">
                <a:latin typeface="华文楷体"/>
                <a:cs typeface="华文楷体"/>
              </a:rPr>
              <a:t>车</a:t>
            </a:r>
            <a:endParaRPr baseline="1157" sz="3600">
              <a:latin typeface="华文楷体"/>
              <a:cs typeface="华文楷体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65120" y="2202179"/>
            <a:ext cx="6355080" cy="3575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33495" y="2005844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70276" y="1735835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69920" y="1958339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8" y="0"/>
                </a:lnTo>
                <a:lnTo>
                  <a:pt x="246888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45915" y="1446568"/>
            <a:ext cx="54616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电磁感应现象的应用—</a:t>
            </a:r>
            <a:r>
              <a:rPr dirty="0" sz="3200"/>
              <a:t>趣味实</a:t>
            </a:r>
            <a:r>
              <a:rPr dirty="0" sz="3200" spc="5"/>
              <a:t>验</a:t>
            </a:r>
            <a:endParaRPr sz="3200"/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8605" y="1792465"/>
            <a:ext cx="23139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 i="1">
                <a:solidFill>
                  <a:srgbClr val="2709B6"/>
                </a:solidFill>
                <a:latin typeface="华文楷体"/>
                <a:cs typeface="华文楷体"/>
              </a:rPr>
              <a:t>知识回顾</a:t>
            </a:r>
            <a:r>
              <a:rPr dirty="0" sz="3600" spc="-5" b="1" i="1">
                <a:solidFill>
                  <a:srgbClr val="2709B6"/>
                </a:solidFill>
                <a:latin typeface="华文楷体"/>
                <a:cs typeface="华文楷体"/>
              </a:rPr>
              <a:t>：</a:t>
            </a:r>
            <a:endParaRPr sz="3600">
              <a:latin typeface="华文楷体"/>
              <a:cs typeface="华文楷体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08605" y="2650832"/>
            <a:ext cx="6808470" cy="2878455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40"/>
              </a:spcBef>
              <a:buFont typeface="Wingdings"/>
              <a:buChar char=""/>
              <a:tabLst>
                <a:tab pos="469900" algn="l"/>
              </a:tabLst>
            </a:pPr>
            <a:r>
              <a:rPr dirty="0" sz="3200" b="1" i="1">
                <a:latin typeface="华文楷体"/>
                <a:cs typeface="华文楷体"/>
              </a:rPr>
              <a:t>产生感应电流的条件：</a:t>
            </a:r>
            <a:endParaRPr sz="3200">
              <a:latin typeface="华文楷体"/>
              <a:cs typeface="华文楷体"/>
            </a:endParaRPr>
          </a:p>
          <a:p>
            <a:pPr marL="1096645">
              <a:lnSpc>
                <a:spcPct val="100000"/>
              </a:lnSpc>
              <a:spcBef>
                <a:spcPts val="645"/>
              </a:spcBef>
            </a:pPr>
            <a:r>
              <a:rPr dirty="0" sz="3200" b="1" i="1">
                <a:latin typeface="华文楷体"/>
                <a:cs typeface="华文楷体"/>
              </a:rPr>
              <a:t>闭合回路的</a:t>
            </a:r>
            <a:r>
              <a:rPr dirty="0" sz="3200" b="1" i="1">
                <a:solidFill>
                  <a:srgbClr val="FF0000"/>
                </a:solidFill>
                <a:latin typeface="华文楷体"/>
                <a:cs typeface="华文楷体"/>
              </a:rPr>
              <a:t>磁通量变化</a:t>
            </a:r>
            <a:endParaRPr sz="32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"/>
              <a:tabLst>
                <a:tab pos="469900" algn="l"/>
              </a:tabLst>
            </a:pPr>
            <a:r>
              <a:rPr dirty="0" sz="3200" b="1" i="1">
                <a:latin typeface="华文楷体"/>
                <a:cs typeface="华文楷体"/>
              </a:rPr>
              <a:t>如何使磁通量发生变化：</a:t>
            </a:r>
            <a:endParaRPr sz="3200">
              <a:latin typeface="华文楷体"/>
              <a:cs typeface="华文楷体"/>
            </a:endParaRPr>
          </a:p>
          <a:p>
            <a:pPr marL="1096645">
              <a:lnSpc>
                <a:spcPct val="100000"/>
              </a:lnSpc>
              <a:spcBef>
                <a:spcPts val="1800"/>
              </a:spcBef>
            </a:pPr>
            <a:r>
              <a:rPr dirty="0" sz="3200" b="1" i="1">
                <a:latin typeface="华文楷体"/>
                <a:cs typeface="华文楷体"/>
              </a:rPr>
              <a:t>面积变化、磁场变化、夹角变化</a:t>
            </a:r>
            <a:endParaRPr sz="32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2598" y="2005844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59607" y="1735835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5" y="0"/>
                </a:lnTo>
                <a:lnTo>
                  <a:pt x="364235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59251" y="1958339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551815">
              <a:lnSpc>
                <a:spcPct val="100000"/>
              </a:lnSpc>
              <a:spcBef>
                <a:spcPts val="105"/>
              </a:spcBef>
            </a:pPr>
            <a:r>
              <a:rPr dirty="0"/>
              <a:t>电磁感应现象的应用—</a:t>
            </a:r>
            <a:r>
              <a:rPr dirty="0" sz="3200"/>
              <a:t>趣味实</a:t>
            </a:r>
            <a:r>
              <a:rPr dirty="0" sz="3200" spc="5"/>
              <a:t>验</a:t>
            </a:r>
            <a:endParaRPr sz="3200"/>
          </a:p>
        </p:txBody>
      </p:sp>
      <p:sp>
        <p:nvSpPr>
          <p:cNvPr id="6" name="object 6"/>
          <p:cNvSpPr/>
          <p:nvPr/>
        </p:nvSpPr>
        <p:spPr>
          <a:xfrm>
            <a:off x="2959607" y="2244851"/>
            <a:ext cx="6096000" cy="3538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74264" y="2318004"/>
            <a:ext cx="6237732" cy="34945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22611" y="2005844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59607" y="1735835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5" y="0"/>
                </a:lnTo>
                <a:lnTo>
                  <a:pt x="364235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59251" y="1958339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551815">
              <a:lnSpc>
                <a:spcPct val="100000"/>
              </a:lnSpc>
              <a:spcBef>
                <a:spcPts val="105"/>
              </a:spcBef>
            </a:pPr>
            <a:r>
              <a:rPr dirty="0"/>
              <a:t>电磁感应现象的应用—</a:t>
            </a:r>
            <a:r>
              <a:rPr dirty="0" sz="3200"/>
              <a:t>趣味实</a:t>
            </a:r>
            <a:r>
              <a:rPr dirty="0" sz="3200" spc="5"/>
              <a:t>验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6379743" y="5274144"/>
            <a:ext cx="12465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2709B6"/>
                </a:solidFill>
                <a:latin typeface="华文楷体"/>
                <a:cs typeface="华文楷体"/>
              </a:rPr>
              <a:t>耳机插</a:t>
            </a:r>
            <a:r>
              <a:rPr dirty="0" sz="2400" spc="-5" b="1" i="1">
                <a:solidFill>
                  <a:srgbClr val="2709B6"/>
                </a:solidFill>
                <a:latin typeface="华文楷体"/>
                <a:cs typeface="华文楷体"/>
              </a:rPr>
              <a:t>孔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21245" y="5003888"/>
            <a:ext cx="647700" cy="302895"/>
          </a:xfrm>
          <a:custGeom>
            <a:avLst/>
            <a:gdLst/>
            <a:ahLst/>
            <a:cxnLst/>
            <a:rect l="l" t="t" r="r" b="b"/>
            <a:pathLst>
              <a:path w="647700" h="302895">
                <a:moveTo>
                  <a:pt x="14833" y="302628"/>
                </a:moveTo>
                <a:lnTo>
                  <a:pt x="0" y="267538"/>
                </a:lnTo>
                <a:lnTo>
                  <a:pt x="632853" y="0"/>
                </a:lnTo>
                <a:lnTo>
                  <a:pt x="647687" y="35090"/>
                </a:lnTo>
                <a:lnTo>
                  <a:pt x="14833" y="302628"/>
                </a:lnTo>
                <a:close/>
              </a:path>
            </a:pathLst>
          </a:custGeom>
          <a:solidFill>
            <a:srgbClr val="2709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723574" y="2310688"/>
            <a:ext cx="635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2709B6"/>
                </a:solidFill>
                <a:latin typeface="华文楷体"/>
                <a:cs typeface="华文楷体"/>
              </a:rPr>
              <a:t>音</a:t>
            </a:r>
            <a:r>
              <a:rPr dirty="0" sz="2400" spc="-5" b="1" i="1">
                <a:solidFill>
                  <a:srgbClr val="2709B6"/>
                </a:solidFill>
                <a:latin typeface="华文楷体"/>
                <a:cs typeface="华文楷体"/>
              </a:rPr>
              <a:t>箱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89691" y="2763875"/>
            <a:ext cx="770890" cy="979805"/>
          </a:xfrm>
          <a:custGeom>
            <a:avLst/>
            <a:gdLst/>
            <a:ahLst/>
            <a:cxnLst/>
            <a:rect l="l" t="t" r="r" b="b"/>
            <a:pathLst>
              <a:path w="770889" h="979804">
                <a:moveTo>
                  <a:pt x="30137" y="979398"/>
                </a:moveTo>
                <a:lnTo>
                  <a:pt x="0" y="956068"/>
                </a:lnTo>
                <a:lnTo>
                  <a:pt x="740232" y="0"/>
                </a:lnTo>
                <a:lnTo>
                  <a:pt x="770356" y="23317"/>
                </a:lnTo>
                <a:lnTo>
                  <a:pt x="30137" y="979398"/>
                </a:lnTo>
                <a:close/>
              </a:path>
            </a:pathLst>
          </a:custGeom>
          <a:solidFill>
            <a:srgbClr val="2709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072213" y="4720666"/>
            <a:ext cx="245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344312" y="4593793"/>
            <a:ext cx="2292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19400" y="2322576"/>
            <a:ext cx="6204204" cy="3489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68179" y="2005844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04744" y="1735835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5" y="0"/>
                </a:lnTo>
                <a:lnTo>
                  <a:pt x="364235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04388" y="1958339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80600" y="1446568"/>
            <a:ext cx="54616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电磁感应现象的应用—</a:t>
            </a:r>
            <a:r>
              <a:rPr dirty="0" sz="3200"/>
              <a:t>趣味实</a:t>
            </a:r>
            <a:r>
              <a:rPr dirty="0" sz="3200" spc="5"/>
              <a:t>验</a:t>
            </a:r>
            <a:endParaRPr sz="3200"/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8711" y="3028188"/>
            <a:ext cx="2554224" cy="1746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44901" y="4952834"/>
            <a:ext cx="1549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电能的产生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27134" y="1682280"/>
            <a:ext cx="180530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 i="1">
                <a:latin typeface="华文楷体"/>
                <a:cs typeface="华文楷体"/>
              </a:rPr>
              <a:t>课堂小结</a:t>
            </a:r>
            <a:r>
              <a:rPr dirty="0" sz="2800" spc="-10" b="1" i="1">
                <a:latin typeface="华文楷体"/>
                <a:cs typeface="华文楷体"/>
              </a:rPr>
              <a:t>：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12664" y="2503932"/>
            <a:ext cx="2135124" cy="2407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630036" y="5017731"/>
            <a:ext cx="1549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电能的输送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35652" y="5108447"/>
            <a:ext cx="658495" cy="208915"/>
          </a:xfrm>
          <a:custGeom>
            <a:avLst/>
            <a:gdLst/>
            <a:ahLst/>
            <a:cxnLst/>
            <a:rect l="l" t="t" r="r" b="b"/>
            <a:pathLst>
              <a:path w="658495" h="208914">
                <a:moveTo>
                  <a:pt x="553212" y="208787"/>
                </a:moveTo>
                <a:lnTo>
                  <a:pt x="553212" y="156972"/>
                </a:lnTo>
                <a:lnTo>
                  <a:pt x="0" y="156972"/>
                </a:lnTo>
                <a:lnTo>
                  <a:pt x="0" y="53339"/>
                </a:lnTo>
                <a:lnTo>
                  <a:pt x="553212" y="53339"/>
                </a:lnTo>
                <a:lnTo>
                  <a:pt x="553212" y="0"/>
                </a:lnTo>
                <a:lnTo>
                  <a:pt x="658368" y="105155"/>
                </a:lnTo>
                <a:lnTo>
                  <a:pt x="553212" y="20878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829162" y="5093804"/>
            <a:ext cx="673735" cy="239395"/>
          </a:xfrm>
          <a:custGeom>
            <a:avLst/>
            <a:gdLst/>
            <a:ahLst/>
            <a:cxnLst/>
            <a:rect l="l" t="t" r="r" b="b"/>
            <a:pathLst>
              <a:path w="673735" h="239395">
                <a:moveTo>
                  <a:pt x="553999" y="67437"/>
                </a:moveTo>
                <a:lnTo>
                  <a:pt x="553999" y="0"/>
                </a:lnTo>
                <a:lnTo>
                  <a:pt x="569328" y="15328"/>
                </a:lnTo>
                <a:lnTo>
                  <a:pt x="566699" y="15328"/>
                </a:lnTo>
                <a:lnTo>
                  <a:pt x="555853" y="19824"/>
                </a:lnTo>
                <a:lnTo>
                  <a:pt x="566699" y="30670"/>
                </a:lnTo>
                <a:lnTo>
                  <a:pt x="566699" y="61087"/>
                </a:lnTo>
                <a:lnTo>
                  <a:pt x="560349" y="61087"/>
                </a:lnTo>
                <a:lnTo>
                  <a:pt x="553999" y="67437"/>
                </a:lnTo>
                <a:close/>
              </a:path>
              <a:path w="673735" h="239395">
                <a:moveTo>
                  <a:pt x="566699" y="30670"/>
                </a:moveTo>
                <a:lnTo>
                  <a:pt x="555853" y="19824"/>
                </a:lnTo>
                <a:lnTo>
                  <a:pt x="566699" y="15328"/>
                </a:lnTo>
                <a:lnTo>
                  <a:pt x="566699" y="30670"/>
                </a:lnTo>
                <a:close/>
              </a:path>
              <a:path w="673735" h="239395">
                <a:moveTo>
                  <a:pt x="655567" y="119538"/>
                </a:moveTo>
                <a:lnTo>
                  <a:pt x="566699" y="30670"/>
                </a:lnTo>
                <a:lnTo>
                  <a:pt x="566699" y="15328"/>
                </a:lnTo>
                <a:lnTo>
                  <a:pt x="569328" y="15328"/>
                </a:lnTo>
                <a:lnTo>
                  <a:pt x="669048" y="115049"/>
                </a:lnTo>
                <a:lnTo>
                  <a:pt x="660057" y="115049"/>
                </a:lnTo>
                <a:lnTo>
                  <a:pt x="655567" y="119538"/>
                </a:lnTo>
                <a:close/>
              </a:path>
              <a:path w="673735" h="239395">
                <a:moveTo>
                  <a:pt x="553999" y="177990"/>
                </a:moveTo>
                <a:lnTo>
                  <a:pt x="0" y="177990"/>
                </a:lnTo>
                <a:lnTo>
                  <a:pt x="0" y="61087"/>
                </a:lnTo>
                <a:lnTo>
                  <a:pt x="553999" y="61087"/>
                </a:lnTo>
                <a:lnTo>
                  <a:pt x="553999" y="67437"/>
                </a:lnTo>
                <a:lnTo>
                  <a:pt x="12700" y="67437"/>
                </a:lnTo>
                <a:lnTo>
                  <a:pt x="6350" y="73787"/>
                </a:lnTo>
                <a:lnTo>
                  <a:pt x="12700" y="73787"/>
                </a:lnTo>
                <a:lnTo>
                  <a:pt x="12700" y="165290"/>
                </a:lnTo>
                <a:lnTo>
                  <a:pt x="6350" y="165290"/>
                </a:lnTo>
                <a:lnTo>
                  <a:pt x="12700" y="171640"/>
                </a:lnTo>
                <a:lnTo>
                  <a:pt x="553999" y="171640"/>
                </a:lnTo>
                <a:lnTo>
                  <a:pt x="553999" y="177990"/>
                </a:lnTo>
                <a:close/>
              </a:path>
              <a:path w="673735" h="239395">
                <a:moveTo>
                  <a:pt x="566699" y="73787"/>
                </a:moveTo>
                <a:lnTo>
                  <a:pt x="12700" y="73787"/>
                </a:lnTo>
                <a:lnTo>
                  <a:pt x="12700" y="67437"/>
                </a:lnTo>
                <a:lnTo>
                  <a:pt x="553999" y="67437"/>
                </a:lnTo>
                <a:lnTo>
                  <a:pt x="560349" y="61087"/>
                </a:lnTo>
                <a:lnTo>
                  <a:pt x="566699" y="61087"/>
                </a:lnTo>
                <a:lnTo>
                  <a:pt x="566699" y="73787"/>
                </a:lnTo>
                <a:close/>
              </a:path>
              <a:path w="673735" h="239395">
                <a:moveTo>
                  <a:pt x="12700" y="73787"/>
                </a:moveTo>
                <a:lnTo>
                  <a:pt x="6350" y="73787"/>
                </a:lnTo>
                <a:lnTo>
                  <a:pt x="12700" y="67437"/>
                </a:lnTo>
                <a:lnTo>
                  <a:pt x="12700" y="73787"/>
                </a:lnTo>
                <a:close/>
              </a:path>
              <a:path w="673735" h="239395">
                <a:moveTo>
                  <a:pt x="660057" y="124028"/>
                </a:moveTo>
                <a:lnTo>
                  <a:pt x="655573" y="119532"/>
                </a:lnTo>
                <a:lnTo>
                  <a:pt x="660057" y="115049"/>
                </a:lnTo>
                <a:lnTo>
                  <a:pt x="660057" y="124028"/>
                </a:lnTo>
                <a:close/>
              </a:path>
              <a:path w="673735" h="239395">
                <a:moveTo>
                  <a:pt x="669036" y="124028"/>
                </a:moveTo>
                <a:lnTo>
                  <a:pt x="660057" y="124028"/>
                </a:lnTo>
                <a:lnTo>
                  <a:pt x="660057" y="115049"/>
                </a:lnTo>
                <a:lnTo>
                  <a:pt x="669048" y="115049"/>
                </a:lnTo>
                <a:lnTo>
                  <a:pt x="673525" y="119538"/>
                </a:lnTo>
                <a:lnTo>
                  <a:pt x="669036" y="124028"/>
                </a:lnTo>
                <a:close/>
              </a:path>
              <a:path w="673735" h="239395">
                <a:moveTo>
                  <a:pt x="569328" y="223735"/>
                </a:moveTo>
                <a:lnTo>
                  <a:pt x="566699" y="223735"/>
                </a:lnTo>
                <a:lnTo>
                  <a:pt x="566699" y="208407"/>
                </a:lnTo>
                <a:lnTo>
                  <a:pt x="655567" y="119538"/>
                </a:lnTo>
                <a:lnTo>
                  <a:pt x="660057" y="124028"/>
                </a:lnTo>
                <a:lnTo>
                  <a:pt x="669036" y="124028"/>
                </a:lnTo>
                <a:lnTo>
                  <a:pt x="569328" y="223735"/>
                </a:lnTo>
                <a:close/>
              </a:path>
              <a:path w="673735" h="239395">
                <a:moveTo>
                  <a:pt x="12700" y="171640"/>
                </a:moveTo>
                <a:lnTo>
                  <a:pt x="6350" y="165290"/>
                </a:lnTo>
                <a:lnTo>
                  <a:pt x="12700" y="165290"/>
                </a:lnTo>
                <a:lnTo>
                  <a:pt x="12700" y="171640"/>
                </a:lnTo>
                <a:close/>
              </a:path>
              <a:path w="673735" h="239395">
                <a:moveTo>
                  <a:pt x="566699" y="177990"/>
                </a:moveTo>
                <a:lnTo>
                  <a:pt x="560349" y="177990"/>
                </a:lnTo>
                <a:lnTo>
                  <a:pt x="553999" y="171640"/>
                </a:lnTo>
                <a:lnTo>
                  <a:pt x="12700" y="171640"/>
                </a:lnTo>
                <a:lnTo>
                  <a:pt x="12700" y="165290"/>
                </a:lnTo>
                <a:lnTo>
                  <a:pt x="566699" y="165290"/>
                </a:lnTo>
                <a:lnTo>
                  <a:pt x="566699" y="177990"/>
                </a:lnTo>
                <a:close/>
              </a:path>
              <a:path w="673735" h="239395">
                <a:moveTo>
                  <a:pt x="553999" y="239064"/>
                </a:moveTo>
                <a:lnTo>
                  <a:pt x="553999" y="171640"/>
                </a:lnTo>
                <a:lnTo>
                  <a:pt x="560349" y="177990"/>
                </a:lnTo>
                <a:lnTo>
                  <a:pt x="566699" y="177990"/>
                </a:lnTo>
                <a:lnTo>
                  <a:pt x="566699" y="208407"/>
                </a:lnTo>
                <a:lnTo>
                  <a:pt x="555853" y="219252"/>
                </a:lnTo>
                <a:lnTo>
                  <a:pt x="566699" y="223735"/>
                </a:lnTo>
                <a:lnTo>
                  <a:pt x="569328" y="223735"/>
                </a:lnTo>
                <a:lnTo>
                  <a:pt x="553999" y="239064"/>
                </a:lnTo>
                <a:close/>
              </a:path>
              <a:path w="673735" h="239395">
                <a:moveTo>
                  <a:pt x="566699" y="223735"/>
                </a:moveTo>
                <a:lnTo>
                  <a:pt x="555853" y="219252"/>
                </a:lnTo>
                <a:lnTo>
                  <a:pt x="566699" y="208407"/>
                </a:lnTo>
                <a:lnTo>
                  <a:pt x="566699" y="223735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55635" y="1851660"/>
            <a:ext cx="1658112" cy="1563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811375" y="4994059"/>
            <a:ext cx="1549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电能的使用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08519" y="5113020"/>
            <a:ext cx="556260" cy="215265"/>
          </a:xfrm>
          <a:custGeom>
            <a:avLst/>
            <a:gdLst/>
            <a:ahLst/>
            <a:cxnLst/>
            <a:rect l="l" t="t" r="r" b="b"/>
            <a:pathLst>
              <a:path w="556259" h="215264">
                <a:moveTo>
                  <a:pt x="449579" y="214883"/>
                </a:moveTo>
                <a:lnTo>
                  <a:pt x="449579" y="161543"/>
                </a:lnTo>
                <a:lnTo>
                  <a:pt x="0" y="161543"/>
                </a:lnTo>
                <a:lnTo>
                  <a:pt x="0" y="54863"/>
                </a:lnTo>
                <a:lnTo>
                  <a:pt x="449579" y="54863"/>
                </a:lnTo>
                <a:lnTo>
                  <a:pt x="449579" y="0"/>
                </a:lnTo>
                <a:lnTo>
                  <a:pt x="556259" y="108203"/>
                </a:lnTo>
                <a:lnTo>
                  <a:pt x="449579" y="214883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201471" y="5098351"/>
            <a:ext cx="572770" cy="245110"/>
          </a:xfrm>
          <a:custGeom>
            <a:avLst/>
            <a:gdLst/>
            <a:ahLst/>
            <a:cxnLst/>
            <a:rect l="l" t="t" r="r" b="b"/>
            <a:pathLst>
              <a:path w="572770" h="245110">
                <a:moveTo>
                  <a:pt x="450037" y="68846"/>
                </a:moveTo>
                <a:lnTo>
                  <a:pt x="450037" y="0"/>
                </a:lnTo>
                <a:lnTo>
                  <a:pt x="465366" y="15328"/>
                </a:lnTo>
                <a:lnTo>
                  <a:pt x="462737" y="15328"/>
                </a:lnTo>
                <a:lnTo>
                  <a:pt x="451891" y="19824"/>
                </a:lnTo>
                <a:lnTo>
                  <a:pt x="462737" y="30670"/>
                </a:lnTo>
                <a:lnTo>
                  <a:pt x="462737" y="62496"/>
                </a:lnTo>
                <a:lnTo>
                  <a:pt x="456387" y="62496"/>
                </a:lnTo>
                <a:lnTo>
                  <a:pt x="450037" y="68846"/>
                </a:lnTo>
                <a:close/>
              </a:path>
              <a:path w="572770" h="245110">
                <a:moveTo>
                  <a:pt x="462737" y="30670"/>
                </a:moveTo>
                <a:lnTo>
                  <a:pt x="451891" y="19824"/>
                </a:lnTo>
                <a:lnTo>
                  <a:pt x="462737" y="15328"/>
                </a:lnTo>
                <a:lnTo>
                  <a:pt x="462737" y="30670"/>
                </a:lnTo>
                <a:close/>
              </a:path>
              <a:path w="572770" h="245110">
                <a:moveTo>
                  <a:pt x="554424" y="122358"/>
                </a:moveTo>
                <a:lnTo>
                  <a:pt x="462737" y="30670"/>
                </a:lnTo>
                <a:lnTo>
                  <a:pt x="462737" y="15328"/>
                </a:lnTo>
                <a:lnTo>
                  <a:pt x="465366" y="15328"/>
                </a:lnTo>
                <a:lnTo>
                  <a:pt x="567905" y="117868"/>
                </a:lnTo>
                <a:lnTo>
                  <a:pt x="558914" y="117868"/>
                </a:lnTo>
                <a:lnTo>
                  <a:pt x="554424" y="122358"/>
                </a:lnTo>
                <a:close/>
              </a:path>
              <a:path w="572770" h="245110">
                <a:moveTo>
                  <a:pt x="450037" y="182219"/>
                </a:moveTo>
                <a:lnTo>
                  <a:pt x="0" y="182219"/>
                </a:lnTo>
                <a:lnTo>
                  <a:pt x="0" y="62496"/>
                </a:lnTo>
                <a:lnTo>
                  <a:pt x="450037" y="62496"/>
                </a:lnTo>
                <a:lnTo>
                  <a:pt x="450037" y="68846"/>
                </a:lnTo>
                <a:lnTo>
                  <a:pt x="12700" y="68846"/>
                </a:lnTo>
                <a:lnTo>
                  <a:pt x="6350" y="75196"/>
                </a:lnTo>
                <a:lnTo>
                  <a:pt x="12700" y="75196"/>
                </a:lnTo>
                <a:lnTo>
                  <a:pt x="12700" y="169519"/>
                </a:lnTo>
                <a:lnTo>
                  <a:pt x="6350" y="169519"/>
                </a:lnTo>
                <a:lnTo>
                  <a:pt x="12700" y="175869"/>
                </a:lnTo>
                <a:lnTo>
                  <a:pt x="450037" y="175869"/>
                </a:lnTo>
                <a:lnTo>
                  <a:pt x="450037" y="182219"/>
                </a:lnTo>
                <a:close/>
              </a:path>
              <a:path w="572770" h="245110">
                <a:moveTo>
                  <a:pt x="462737" y="75196"/>
                </a:moveTo>
                <a:lnTo>
                  <a:pt x="12700" y="75196"/>
                </a:lnTo>
                <a:lnTo>
                  <a:pt x="12700" y="68846"/>
                </a:lnTo>
                <a:lnTo>
                  <a:pt x="450037" y="68846"/>
                </a:lnTo>
                <a:lnTo>
                  <a:pt x="456387" y="62496"/>
                </a:lnTo>
                <a:lnTo>
                  <a:pt x="462737" y="62496"/>
                </a:lnTo>
                <a:lnTo>
                  <a:pt x="462737" y="75196"/>
                </a:lnTo>
                <a:close/>
              </a:path>
              <a:path w="572770" h="245110">
                <a:moveTo>
                  <a:pt x="12700" y="75196"/>
                </a:moveTo>
                <a:lnTo>
                  <a:pt x="6350" y="75196"/>
                </a:lnTo>
                <a:lnTo>
                  <a:pt x="12700" y="68846"/>
                </a:lnTo>
                <a:lnTo>
                  <a:pt x="12700" y="75196"/>
                </a:lnTo>
                <a:close/>
              </a:path>
              <a:path w="572770" h="245110">
                <a:moveTo>
                  <a:pt x="558914" y="126847"/>
                </a:moveTo>
                <a:lnTo>
                  <a:pt x="554431" y="122351"/>
                </a:lnTo>
                <a:lnTo>
                  <a:pt x="558914" y="117868"/>
                </a:lnTo>
                <a:lnTo>
                  <a:pt x="558914" y="126847"/>
                </a:lnTo>
                <a:close/>
              </a:path>
              <a:path w="572770" h="245110">
                <a:moveTo>
                  <a:pt x="567893" y="126847"/>
                </a:moveTo>
                <a:lnTo>
                  <a:pt x="558914" y="126847"/>
                </a:lnTo>
                <a:lnTo>
                  <a:pt x="558914" y="117868"/>
                </a:lnTo>
                <a:lnTo>
                  <a:pt x="567905" y="117868"/>
                </a:lnTo>
                <a:lnTo>
                  <a:pt x="572382" y="122358"/>
                </a:lnTo>
                <a:lnTo>
                  <a:pt x="567893" y="126847"/>
                </a:lnTo>
                <a:close/>
              </a:path>
              <a:path w="572770" h="245110">
                <a:moveTo>
                  <a:pt x="465377" y="229374"/>
                </a:moveTo>
                <a:lnTo>
                  <a:pt x="462737" y="229374"/>
                </a:lnTo>
                <a:lnTo>
                  <a:pt x="462737" y="214045"/>
                </a:lnTo>
                <a:lnTo>
                  <a:pt x="554424" y="122358"/>
                </a:lnTo>
                <a:lnTo>
                  <a:pt x="558914" y="126847"/>
                </a:lnTo>
                <a:lnTo>
                  <a:pt x="567893" y="126847"/>
                </a:lnTo>
                <a:lnTo>
                  <a:pt x="465377" y="229374"/>
                </a:lnTo>
                <a:close/>
              </a:path>
              <a:path w="572770" h="245110">
                <a:moveTo>
                  <a:pt x="12700" y="175869"/>
                </a:moveTo>
                <a:lnTo>
                  <a:pt x="6350" y="169519"/>
                </a:lnTo>
                <a:lnTo>
                  <a:pt x="12700" y="169519"/>
                </a:lnTo>
                <a:lnTo>
                  <a:pt x="12700" y="175869"/>
                </a:lnTo>
                <a:close/>
              </a:path>
              <a:path w="572770" h="245110">
                <a:moveTo>
                  <a:pt x="462737" y="182219"/>
                </a:moveTo>
                <a:lnTo>
                  <a:pt x="456387" y="182219"/>
                </a:lnTo>
                <a:lnTo>
                  <a:pt x="450037" y="175869"/>
                </a:lnTo>
                <a:lnTo>
                  <a:pt x="12700" y="175869"/>
                </a:lnTo>
                <a:lnTo>
                  <a:pt x="12700" y="169519"/>
                </a:lnTo>
                <a:lnTo>
                  <a:pt x="462737" y="169519"/>
                </a:lnTo>
                <a:lnTo>
                  <a:pt x="462737" y="182219"/>
                </a:lnTo>
                <a:close/>
              </a:path>
              <a:path w="572770" h="245110">
                <a:moveTo>
                  <a:pt x="450037" y="244716"/>
                </a:moveTo>
                <a:lnTo>
                  <a:pt x="450037" y="175869"/>
                </a:lnTo>
                <a:lnTo>
                  <a:pt x="456387" y="182219"/>
                </a:lnTo>
                <a:lnTo>
                  <a:pt x="462737" y="182219"/>
                </a:lnTo>
                <a:lnTo>
                  <a:pt x="462737" y="214045"/>
                </a:lnTo>
                <a:lnTo>
                  <a:pt x="451891" y="224891"/>
                </a:lnTo>
                <a:lnTo>
                  <a:pt x="462737" y="229374"/>
                </a:lnTo>
                <a:lnTo>
                  <a:pt x="465377" y="229374"/>
                </a:lnTo>
                <a:lnTo>
                  <a:pt x="450037" y="244716"/>
                </a:lnTo>
                <a:close/>
              </a:path>
              <a:path w="572770" h="245110">
                <a:moveTo>
                  <a:pt x="462737" y="229374"/>
                </a:moveTo>
                <a:lnTo>
                  <a:pt x="451891" y="224891"/>
                </a:lnTo>
                <a:lnTo>
                  <a:pt x="462737" y="214045"/>
                </a:lnTo>
                <a:lnTo>
                  <a:pt x="462737" y="229374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25156" y="3499967"/>
            <a:ext cx="1720596" cy="1506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33179" y="4601857"/>
            <a:ext cx="1802764" cy="878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524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华文楷体"/>
                <a:cs typeface="华文楷体"/>
              </a:rPr>
              <a:t>电学之</a:t>
            </a:r>
            <a:r>
              <a:rPr dirty="0" sz="2800" spc="-5">
                <a:latin typeface="华文楷体"/>
                <a:cs typeface="华文楷体"/>
              </a:rPr>
              <a:t>父 </a:t>
            </a:r>
            <a:r>
              <a:rPr dirty="0" sz="2800">
                <a:latin typeface="华文楷体"/>
                <a:cs typeface="华文楷体"/>
              </a:rPr>
              <a:t>交流电之</a:t>
            </a:r>
            <a:r>
              <a:rPr dirty="0" sz="2800" spc="-5">
                <a:latin typeface="华文楷体"/>
                <a:cs typeface="华文楷体"/>
              </a:rPr>
              <a:t>父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54807" y="2235707"/>
            <a:ext cx="2142744" cy="2356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31198" y="1682280"/>
            <a:ext cx="180530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 i="1">
                <a:latin typeface="华文楷体"/>
                <a:cs typeface="华文楷体"/>
              </a:rPr>
              <a:t>课堂小结</a:t>
            </a:r>
            <a:r>
              <a:rPr dirty="0" sz="2800" spc="-10" b="1" i="1">
                <a:latin typeface="华文楷体"/>
                <a:cs typeface="华文楷体"/>
              </a:rPr>
              <a:t>：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47132" y="2325623"/>
            <a:ext cx="1368552" cy="1862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676643" y="1449324"/>
            <a:ext cx="2878836" cy="1754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69052" y="4529328"/>
            <a:ext cx="1086612" cy="10866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975347" y="3240023"/>
            <a:ext cx="2375916" cy="23759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94660" y="3485388"/>
            <a:ext cx="2435352" cy="2295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32220" y="3485388"/>
            <a:ext cx="2377439" cy="22997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01048" y="1918017"/>
            <a:ext cx="6630034" cy="1493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2709B6"/>
                </a:solidFill>
                <a:latin typeface="华文楷体"/>
                <a:cs typeface="华文楷体"/>
              </a:rPr>
              <a:t>练习：</a:t>
            </a:r>
            <a:r>
              <a:rPr dirty="0" sz="2400">
                <a:latin typeface="华文楷体"/>
                <a:cs typeface="华文楷体"/>
              </a:rPr>
              <a:t>在铁芯</a:t>
            </a:r>
            <a:r>
              <a:rPr dirty="0" sz="2400">
                <a:latin typeface="Times New Roman"/>
                <a:cs typeface="Times New Roman"/>
              </a:rPr>
              <a:t>P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华文楷体"/>
                <a:cs typeface="华文楷体"/>
              </a:rPr>
              <a:t>上绕着两个线圈</a:t>
            </a:r>
            <a:r>
              <a:rPr dirty="0" sz="2400">
                <a:latin typeface="Times New Roman"/>
                <a:cs typeface="Times New Roman"/>
              </a:rPr>
              <a:t>A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>
                <a:latin typeface="华文楷体"/>
                <a:cs typeface="华文楷体"/>
              </a:rPr>
              <a:t>和</a:t>
            </a:r>
            <a:r>
              <a:rPr dirty="0" sz="2400" spc="-5">
                <a:latin typeface="Times New Roman"/>
                <a:cs typeface="Times New Roman"/>
              </a:rPr>
              <a:t>B</a:t>
            </a:r>
            <a:r>
              <a:rPr dirty="0" sz="2400">
                <a:latin typeface="华文楷体"/>
                <a:cs typeface="华文楷体"/>
              </a:rPr>
              <a:t>。如果线圈</a:t>
            </a:r>
            <a:endParaRPr sz="2400">
              <a:latin typeface="华文楷体"/>
              <a:cs typeface="华文楷体"/>
            </a:endParaRPr>
          </a:p>
          <a:p>
            <a:pPr marL="12700" marR="5080">
              <a:lnSpc>
                <a:spcPct val="92900"/>
              </a:lnSpc>
              <a:spcBef>
                <a:spcPts val="204"/>
              </a:spcBef>
            </a:pPr>
            <a:r>
              <a:rPr dirty="0" sz="2400">
                <a:latin typeface="Times New Roman"/>
                <a:cs typeface="Times New Roman"/>
              </a:rPr>
              <a:t>A</a:t>
            </a:r>
            <a:r>
              <a:rPr dirty="0" sz="2400" spc="-20">
                <a:latin typeface="Times New Roman"/>
                <a:cs typeface="Times New Roman"/>
              </a:rPr>
              <a:t> </a:t>
            </a:r>
            <a:r>
              <a:rPr dirty="0" sz="2400">
                <a:latin typeface="华文楷体"/>
                <a:cs typeface="华文楷体"/>
              </a:rPr>
              <a:t>中电流</a:t>
            </a:r>
            <a:r>
              <a:rPr dirty="0" sz="2400" i="1">
                <a:latin typeface="Times New Roman"/>
                <a:cs typeface="Times New Roman"/>
              </a:rPr>
              <a:t>i</a:t>
            </a:r>
            <a:r>
              <a:rPr dirty="0" sz="2400" spc="-25" i="1">
                <a:latin typeface="Times New Roman"/>
                <a:cs typeface="Times New Roman"/>
              </a:rPr>
              <a:t> </a:t>
            </a:r>
            <a:r>
              <a:rPr dirty="0" sz="2400">
                <a:latin typeface="华文楷体"/>
                <a:cs typeface="华文楷体"/>
              </a:rPr>
              <a:t>与时间</a:t>
            </a:r>
            <a:r>
              <a:rPr dirty="0" sz="2400" i="1">
                <a:latin typeface="Times New Roman"/>
                <a:cs typeface="Times New Roman"/>
              </a:rPr>
              <a:t>t</a:t>
            </a:r>
            <a:r>
              <a:rPr dirty="0" sz="2400" spc="-20" i="1">
                <a:latin typeface="Times New Roman"/>
                <a:cs typeface="Times New Roman"/>
              </a:rPr>
              <a:t> </a:t>
            </a:r>
            <a:r>
              <a:rPr dirty="0" sz="2400">
                <a:latin typeface="华文楷体"/>
                <a:cs typeface="华文楷体"/>
              </a:rPr>
              <a:t>的关系如右图所示的甲、乙、 丙、丁四种情况，那么哪种情况可以观察到线圈</a:t>
            </a:r>
            <a:r>
              <a:rPr dirty="0" sz="2400">
                <a:latin typeface="Times New Roman"/>
                <a:cs typeface="Times New Roman"/>
              </a:rPr>
              <a:t>B </a:t>
            </a:r>
            <a:r>
              <a:rPr dirty="0" sz="2400">
                <a:latin typeface="华文楷体"/>
                <a:cs typeface="华文楷体"/>
              </a:rPr>
              <a:t>中有感应电流？</a:t>
            </a:r>
            <a:r>
              <a:rPr dirty="0" sz="2400" spc="385">
                <a:latin typeface="华文楷体"/>
                <a:cs typeface="华文楷体"/>
              </a:rPr>
              <a:t> </a:t>
            </a:r>
            <a:r>
              <a:rPr dirty="0" baseline="-2976" sz="4200" b="1" i="1">
                <a:solidFill>
                  <a:srgbClr val="FF0000"/>
                </a:solidFill>
                <a:latin typeface="华文楷体"/>
                <a:cs typeface="华文楷体"/>
              </a:rPr>
              <a:t>乙、丙、</a:t>
            </a:r>
            <a:r>
              <a:rPr dirty="0" baseline="-2976" sz="4200" spc="-15" b="1" i="1">
                <a:solidFill>
                  <a:srgbClr val="FF0000"/>
                </a:solidFill>
                <a:latin typeface="华文楷体"/>
                <a:cs typeface="华文楷体"/>
              </a:rPr>
              <a:t>丁</a:t>
            </a:r>
            <a:endParaRPr baseline="-2976" sz="4200">
              <a:latin typeface="华文楷体"/>
              <a:cs typeface="华文楷体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9140" y="3364585"/>
            <a:ext cx="531685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 i="1">
                <a:latin typeface="华文楷体"/>
                <a:cs typeface="华文楷体"/>
              </a:rPr>
              <a:t>设计产生感应电流的其他实验</a:t>
            </a:r>
            <a:endParaRPr sz="3200">
              <a:latin typeface="华文楷体"/>
              <a:cs typeface="华文楷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8483" y="1509814"/>
            <a:ext cx="23063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华文楷体"/>
                <a:cs typeface="华文楷体"/>
              </a:rPr>
              <a:t>实验</a:t>
            </a:r>
            <a:r>
              <a:rPr dirty="0" sz="2400" spc="-5" b="1" i="1">
                <a:latin typeface="华文楷体"/>
                <a:cs typeface="华文楷体"/>
              </a:rPr>
              <a:t>1</a:t>
            </a:r>
            <a:r>
              <a:rPr dirty="0" sz="2400" b="1" i="1">
                <a:latin typeface="华文楷体"/>
                <a:cs typeface="华文楷体"/>
              </a:rPr>
              <a:t>：面积变</a:t>
            </a:r>
            <a:r>
              <a:rPr dirty="0" sz="2400" spc="-5" b="1" i="1">
                <a:latin typeface="华文楷体"/>
                <a:cs typeface="华文楷体"/>
              </a:rPr>
              <a:t>化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17883" y="1509814"/>
            <a:ext cx="15519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华文楷体"/>
                <a:cs typeface="华文楷体"/>
              </a:rPr>
              <a:t>磁通量变</a:t>
            </a:r>
            <a:r>
              <a:rPr dirty="0" sz="2400" spc="-5" b="1" i="1">
                <a:latin typeface="华文楷体"/>
                <a:cs typeface="华文楷体"/>
              </a:rPr>
              <a:t>化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582903" y="1509814"/>
            <a:ext cx="185737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华文楷体"/>
                <a:cs typeface="华文楷体"/>
              </a:rPr>
              <a:t>产生感应电</a:t>
            </a:r>
            <a:r>
              <a:rPr dirty="0" sz="2400" spc="-5" b="1" i="1">
                <a:latin typeface="华文楷体"/>
                <a:cs typeface="华文楷体"/>
              </a:rPr>
              <a:t>流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59832" y="1662798"/>
            <a:ext cx="250367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228116" y="1662798"/>
            <a:ext cx="250367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22448" y="2171700"/>
            <a:ext cx="3200400" cy="3573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69379" y="2193035"/>
            <a:ext cx="3179064" cy="35539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79776" y="2089404"/>
            <a:ext cx="6504432" cy="36682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622283" y="1509814"/>
            <a:ext cx="23063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华文楷体"/>
                <a:cs typeface="华文楷体"/>
              </a:rPr>
              <a:t>实验</a:t>
            </a:r>
            <a:r>
              <a:rPr dirty="0" sz="2400" spc="-5" b="1" i="1">
                <a:latin typeface="华文楷体"/>
                <a:cs typeface="华文楷体"/>
              </a:rPr>
              <a:t>1</a:t>
            </a:r>
            <a:r>
              <a:rPr dirty="0" sz="2400" b="1" i="1">
                <a:latin typeface="华文楷体"/>
                <a:cs typeface="华文楷体"/>
              </a:rPr>
              <a:t>：面积变</a:t>
            </a:r>
            <a:r>
              <a:rPr dirty="0" sz="2400" spc="-5" b="1" i="1">
                <a:latin typeface="华文楷体"/>
                <a:cs typeface="华文楷体"/>
              </a:rPr>
              <a:t>化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41683" y="1509814"/>
            <a:ext cx="15519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华文楷体"/>
                <a:cs typeface="华文楷体"/>
              </a:rPr>
              <a:t>磁通量变</a:t>
            </a:r>
            <a:r>
              <a:rPr dirty="0" sz="2400" spc="-5" b="1" i="1">
                <a:latin typeface="华文楷体"/>
                <a:cs typeface="华文楷体"/>
              </a:rPr>
              <a:t>化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506703" y="1509814"/>
            <a:ext cx="185737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华文楷体"/>
                <a:cs typeface="华文楷体"/>
              </a:rPr>
              <a:t>产生感应电</a:t>
            </a:r>
            <a:r>
              <a:rPr dirty="0" sz="2400" spc="-5" b="1" i="1">
                <a:latin typeface="华文楷体"/>
                <a:cs typeface="华文楷体"/>
              </a:rPr>
              <a:t>流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83632" y="1662798"/>
            <a:ext cx="250367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151916" y="1662798"/>
            <a:ext cx="250367" cy="1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46779" y="3419056"/>
            <a:ext cx="772160" cy="532765"/>
          </a:xfrm>
          <a:custGeom>
            <a:avLst/>
            <a:gdLst/>
            <a:ahLst/>
            <a:cxnLst/>
            <a:rect l="l" t="t" r="r" b="b"/>
            <a:pathLst>
              <a:path w="772160" h="532764">
                <a:moveTo>
                  <a:pt x="750989" y="532384"/>
                </a:moveTo>
                <a:lnTo>
                  <a:pt x="0" y="31699"/>
                </a:lnTo>
                <a:lnTo>
                  <a:pt x="21132" y="0"/>
                </a:lnTo>
                <a:lnTo>
                  <a:pt x="772121" y="500684"/>
                </a:lnTo>
                <a:lnTo>
                  <a:pt x="750989" y="532384"/>
                </a:lnTo>
                <a:close/>
              </a:path>
            </a:pathLst>
          </a:custGeom>
          <a:solidFill>
            <a:srgbClr val="2709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847339" y="2238768"/>
            <a:ext cx="941069" cy="1353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2709B6"/>
                </a:solidFill>
                <a:latin typeface="华文楷体"/>
                <a:cs typeface="华文楷体"/>
              </a:rPr>
              <a:t>电磁</a:t>
            </a:r>
            <a:r>
              <a:rPr dirty="0" sz="2400" spc="-5" b="1" i="1">
                <a:solidFill>
                  <a:srgbClr val="2709B6"/>
                </a:solidFill>
                <a:latin typeface="华文楷体"/>
                <a:cs typeface="华文楷体"/>
              </a:rPr>
              <a:t>铁</a:t>
            </a:r>
            <a:endParaRPr sz="24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400" b="1" i="1">
                <a:solidFill>
                  <a:srgbClr val="2709B6"/>
                </a:solidFill>
                <a:latin typeface="华文楷体"/>
                <a:cs typeface="华文楷体"/>
              </a:rPr>
              <a:t>线</a:t>
            </a:r>
            <a:r>
              <a:rPr dirty="0" sz="2400" spc="-5" b="1" i="1">
                <a:solidFill>
                  <a:srgbClr val="2709B6"/>
                </a:solidFill>
                <a:latin typeface="华文楷体"/>
                <a:cs typeface="华文楷体"/>
              </a:rPr>
              <a:t>圈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43591" y="2540990"/>
            <a:ext cx="853440" cy="438150"/>
          </a:xfrm>
          <a:custGeom>
            <a:avLst/>
            <a:gdLst/>
            <a:ahLst/>
            <a:cxnLst/>
            <a:rect l="l" t="t" r="r" b="b"/>
            <a:pathLst>
              <a:path w="853439" h="438150">
                <a:moveTo>
                  <a:pt x="836422" y="438010"/>
                </a:moveTo>
                <a:lnTo>
                  <a:pt x="0" y="34302"/>
                </a:lnTo>
                <a:lnTo>
                  <a:pt x="16560" y="0"/>
                </a:lnTo>
                <a:lnTo>
                  <a:pt x="852982" y="403694"/>
                </a:lnTo>
                <a:lnTo>
                  <a:pt x="836422" y="438010"/>
                </a:lnTo>
                <a:close/>
              </a:path>
            </a:pathLst>
          </a:custGeom>
          <a:solidFill>
            <a:srgbClr val="2709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9127" y="2097023"/>
            <a:ext cx="6509004" cy="3660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74683" y="1509814"/>
            <a:ext cx="23063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华文楷体"/>
                <a:cs typeface="华文楷体"/>
              </a:rPr>
              <a:t>实验</a:t>
            </a:r>
            <a:r>
              <a:rPr dirty="0" sz="2400" spc="-5" b="1" i="1">
                <a:latin typeface="华文楷体"/>
                <a:cs typeface="华文楷体"/>
              </a:rPr>
              <a:t>1</a:t>
            </a:r>
            <a:r>
              <a:rPr dirty="0" sz="2400" b="1" i="1">
                <a:latin typeface="华文楷体"/>
                <a:cs typeface="华文楷体"/>
              </a:rPr>
              <a:t>：面积变</a:t>
            </a:r>
            <a:r>
              <a:rPr dirty="0" sz="2400" spc="-5" b="1" i="1">
                <a:latin typeface="华文楷体"/>
                <a:cs typeface="华文楷体"/>
              </a:rPr>
              <a:t>化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94083" y="1509814"/>
            <a:ext cx="15519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华文楷体"/>
                <a:cs typeface="华文楷体"/>
              </a:rPr>
              <a:t>磁通量变</a:t>
            </a:r>
            <a:r>
              <a:rPr dirty="0" sz="2400" spc="-5" b="1" i="1">
                <a:latin typeface="华文楷体"/>
                <a:cs typeface="华文楷体"/>
              </a:rPr>
              <a:t>化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59103" y="1509814"/>
            <a:ext cx="185737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华文楷体"/>
                <a:cs typeface="华文楷体"/>
              </a:rPr>
              <a:t>产生感应电</a:t>
            </a:r>
            <a:r>
              <a:rPr dirty="0" sz="2400" spc="-5" b="1" i="1">
                <a:latin typeface="华文楷体"/>
                <a:cs typeface="华文楷体"/>
              </a:rPr>
              <a:t>流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36032" y="1662798"/>
            <a:ext cx="250367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04316" y="1662798"/>
            <a:ext cx="250367" cy="1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68140" y="2340864"/>
            <a:ext cx="3483864" cy="3331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19515" y="1509814"/>
            <a:ext cx="23063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华文楷体"/>
                <a:cs typeface="华文楷体"/>
              </a:rPr>
              <a:t>实验</a:t>
            </a:r>
            <a:r>
              <a:rPr dirty="0" sz="2400" spc="-5" b="1" i="1">
                <a:latin typeface="华文楷体"/>
                <a:cs typeface="华文楷体"/>
              </a:rPr>
              <a:t>2</a:t>
            </a:r>
            <a:r>
              <a:rPr dirty="0" sz="2400" b="1" i="1">
                <a:latin typeface="华文楷体"/>
                <a:cs typeface="华文楷体"/>
              </a:rPr>
              <a:t>：夹角变</a:t>
            </a:r>
            <a:r>
              <a:rPr dirty="0" sz="2400" spc="-5" b="1" i="1">
                <a:latin typeface="华文楷体"/>
                <a:cs typeface="华文楷体"/>
              </a:rPr>
              <a:t>化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38915" y="1509814"/>
            <a:ext cx="15519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华文楷体"/>
                <a:cs typeface="华文楷体"/>
              </a:rPr>
              <a:t>磁通量变</a:t>
            </a:r>
            <a:r>
              <a:rPr dirty="0" sz="2400" spc="-5" b="1" i="1">
                <a:latin typeface="华文楷体"/>
                <a:cs typeface="华文楷体"/>
              </a:rPr>
              <a:t>化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03935" y="1509814"/>
            <a:ext cx="185737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华文楷体"/>
                <a:cs typeface="华文楷体"/>
              </a:rPr>
              <a:t>产生感应电</a:t>
            </a:r>
            <a:r>
              <a:rPr dirty="0" sz="2400" spc="-5" b="1" i="1">
                <a:latin typeface="华文楷体"/>
                <a:cs typeface="华文楷体"/>
              </a:rPr>
              <a:t>流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80864" y="1662798"/>
            <a:ext cx="250367" cy="11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49148" y="1662798"/>
            <a:ext cx="250367" cy="114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2025-04-19T13:49:46Z</dcterms:created>
  <dcterms:modified xsi:type="dcterms:W3CDTF">2025-04-19T13:49:46Z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2023-10-17T00:00:00Z</vt:filetime>
  </property>
  <property fmtid="{D5CDD505-2E9C-101B-9397-08002B2CF9AE}" pid="3" name="Creator">
    <vt:lpwstr>WPS 演示</vt:lpwstr>
  </property>
  <property fmtid="{D5CDD505-2E9C-101B-9397-08002B2CF9AE}" pid="4" name="LastSaved">
    <vt:filetime>2025-04-19T00:00:00Z</vt:filetime>
  </property>
</Properties>
</file>